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7" r:id="rId2"/>
    <p:sldId id="264" r:id="rId3"/>
    <p:sldId id="265" r:id="rId4"/>
    <p:sldId id="268" r:id="rId5"/>
    <p:sldId id="276" r:id="rId6"/>
    <p:sldId id="277" r:id="rId7"/>
    <p:sldId id="278" r:id="rId8"/>
    <p:sldId id="279" r:id="rId9"/>
    <p:sldId id="269" r:id="rId10"/>
    <p:sldId id="270" r:id="rId11"/>
    <p:sldId id="271" r:id="rId12"/>
    <p:sldId id="274" r:id="rId13"/>
    <p:sldId id="272" r:id="rId14"/>
    <p:sldId id="273" r:id="rId15"/>
    <p:sldId id="258" r:id="rId16"/>
    <p:sldId id="260" r:id="rId17"/>
    <p:sldId id="261" r:id="rId18"/>
    <p:sldId id="262" r:id="rId19"/>
    <p:sldId id="263" r:id="rId20"/>
    <p:sldId id="281" r:id="rId21"/>
    <p:sldId id="284" r:id="rId22"/>
    <p:sldId id="282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97B1F-0B15-4207-AD2F-60B6765A31AC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DE6D9-BCB6-426D-886E-F6A2F05C67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E9F1AE-9F7B-4B39-81A5-46AD8BA9CFA3}" type="slidenum">
              <a:rPr lang="ru-RU"/>
              <a:pPr/>
              <a:t>2</a:t>
            </a:fld>
            <a:endParaRPr 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/>
              <a:t>	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E9F1AE-9F7B-4B39-81A5-46AD8BA9CFA3}" type="slidenum">
              <a:rPr lang="ru-RU"/>
              <a:pPr/>
              <a:t>3</a:t>
            </a:fld>
            <a:endParaRPr 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/>
              <a:t>	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8A03F-3747-406C-9D2D-283A8A3D25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02457-2E60-4150-8903-A3E5B8C069E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A2DD9-59F5-4855-A55D-C7EE38263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71546"/>
            <a:ext cx="6500858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Статистика: дизайн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071810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№2.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Графическое представление информации.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73786">
            <a:off x="6924495" y="802998"/>
            <a:ext cx="1127125" cy="16256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srgbClr val="7979FF">
                <a:alpha val="2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75877">
            <a:off x="7753439" y="3495740"/>
            <a:ext cx="1082675" cy="16637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srgbClr val="7979FF">
                <a:alpha val="2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№ 19.5</a:t>
            </a:r>
          </a:p>
        </p:txBody>
      </p:sp>
      <p:graphicFrame>
        <p:nvGraphicFramePr>
          <p:cNvPr id="26627" name="Group 3"/>
          <p:cNvGraphicFramePr>
            <a:graphicFrameLocks noGrp="1"/>
          </p:cNvGraphicFramePr>
          <p:nvPr>
            <p:ph type="tbl" idx="1"/>
          </p:nvPr>
        </p:nvGraphicFramePr>
        <p:xfrm>
          <a:off x="357158" y="1500174"/>
          <a:ext cx="8229600" cy="4530727"/>
        </p:xfrm>
        <a:graphic>
          <a:graphicData uri="http://schemas.openxmlformats.org/drawingml/2006/table">
            <a:tbl>
              <a:tblPr/>
              <a:tblGrid>
                <a:gridCol w="1295400"/>
                <a:gridCol w="958850"/>
                <a:gridCol w="987425"/>
                <a:gridCol w="996950"/>
                <a:gridCol w="989013"/>
                <a:gridCol w="998537"/>
                <a:gridCol w="998538"/>
                <a:gridCol w="1004887"/>
              </a:tblGrid>
              <a:tr h="6397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Цена, р.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50-100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100-150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150-200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 200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26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Кратность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 %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76" name="Text Box 52"/>
          <p:cNvSpPr txBox="1">
            <a:spLocks noChangeArrowheads="1"/>
          </p:cNvSpPr>
          <p:nvPr/>
        </p:nvSpPr>
        <p:spPr bwMode="auto">
          <a:xfrm>
            <a:off x="1752600" y="44958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0,155</a:t>
            </a:r>
          </a:p>
        </p:txBody>
      </p:sp>
      <p:sp>
        <p:nvSpPr>
          <p:cNvPr id="26677" name="Text Box 53"/>
          <p:cNvSpPr txBox="1">
            <a:spLocks noChangeArrowheads="1"/>
          </p:cNvSpPr>
          <p:nvPr/>
        </p:nvSpPr>
        <p:spPr bwMode="auto">
          <a:xfrm>
            <a:off x="1752600" y="51054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15,5</a:t>
            </a:r>
          </a:p>
        </p:txBody>
      </p:sp>
      <p:sp>
        <p:nvSpPr>
          <p:cNvPr id="26678" name="Text Box 54"/>
          <p:cNvSpPr txBox="1">
            <a:spLocks noChangeArrowheads="1"/>
          </p:cNvSpPr>
          <p:nvPr/>
        </p:nvSpPr>
        <p:spPr bwMode="auto">
          <a:xfrm>
            <a:off x="2743200" y="44958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</a:rPr>
              <a:t>0,26</a:t>
            </a:r>
          </a:p>
        </p:txBody>
      </p:sp>
      <p:sp>
        <p:nvSpPr>
          <p:cNvPr id="26679" name="Text Box 55"/>
          <p:cNvSpPr txBox="1">
            <a:spLocks noChangeArrowheads="1"/>
          </p:cNvSpPr>
          <p:nvPr/>
        </p:nvSpPr>
        <p:spPr bwMode="auto">
          <a:xfrm>
            <a:off x="2743200" y="5105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26</a:t>
            </a:r>
          </a:p>
        </p:txBody>
      </p:sp>
      <p:sp>
        <p:nvSpPr>
          <p:cNvPr id="26680" name="Text Box 56"/>
          <p:cNvSpPr txBox="1">
            <a:spLocks noChangeArrowheads="1"/>
          </p:cNvSpPr>
          <p:nvPr/>
        </p:nvSpPr>
        <p:spPr bwMode="auto">
          <a:xfrm>
            <a:off x="3794125" y="4451350"/>
            <a:ext cx="85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0,235</a:t>
            </a:r>
          </a:p>
        </p:txBody>
      </p:sp>
      <p:sp>
        <p:nvSpPr>
          <p:cNvPr id="26681" name="Text Box 57"/>
          <p:cNvSpPr txBox="1">
            <a:spLocks noChangeArrowheads="1"/>
          </p:cNvSpPr>
          <p:nvPr/>
        </p:nvSpPr>
        <p:spPr bwMode="auto">
          <a:xfrm>
            <a:off x="37179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23,5</a:t>
            </a:r>
          </a:p>
        </p:txBody>
      </p:sp>
      <p:sp>
        <p:nvSpPr>
          <p:cNvPr id="26682" name="Text Box 58"/>
          <p:cNvSpPr txBox="1">
            <a:spLocks noChangeArrowheads="1"/>
          </p:cNvSpPr>
          <p:nvPr/>
        </p:nvSpPr>
        <p:spPr bwMode="auto">
          <a:xfrm>
            <a:off x="4724400" y="445135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0,19</a:t>
            </a:r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47085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26684" name="Text Box 60"/>
          <p:cNvSpPr txBox="1">
            <a:spLocks noChangeArrowheads="1"/>
          </p:cNvSpPr>
          <p:nvPr/>
        </p:nvSpPr>
        <p:spPr bwMode="auto">
          <a:xfrm>
            <a:off x="5715000" y="4419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0,095</a:t>
            </a:r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5699125" y="506095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9,5</a:t>
            </a:r>
          </a:p>
        </p:txBody>
      </p: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6705600" y="4419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0,065</a:t>
            </a: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6689725" y="5060950"/>
            <a:ext cx="100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6,5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6" grpId="0"/>
      <p:bldP spid="26677" grpId="0"/>
      <p:bldP spid="26678" grpId="0"/>
      <p:bldP spid="26679" grpId="0"/>
      <p:bldP spid="26680" grpId="0"/>
      <p:bldP spid="26681" grpId="0"/>
      <p:bldP spid="26682" grpId="0"/>
      <p:bldP spid="26683" grpId="0"/>
      <p:bldP spid="26684" grpId="0"/>
      <p:bldP spid="26685" grpId="0"/>
      <p:bldP spid="26686" grpId="0"/>
      <p:bldP spid="266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№ 19.6</a:t>
            </a:r>
          </a:p>
        </p:txBody>
      </p:sp>
      <p:graphicFrame>
        <p:nvGraphicFramePr>
          <p:cNvPr id="26627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30727"/>
        </p:xfrm>
        <a:graphic>
          <a:graphicData uri="http://schemas.openxmlformats.org/drawingml/2006/table">
            <a:tbl>
              <a:tblPr/>
              <a:tblGrid>
                <a:gridCol w="1295400"/>
                <a:gridCol w="958850"/>
                <a:gridCol w="987425"/>
                <a:gridCol w="996950"/>
                <a:gridCol w="989013"/>
                <a:gridCol w="998537"/>
                <a:gridCol w="998538"/>
                <a:gridCol w="1004887"/>
              </a:tblGrid>
              <a:tr h="6397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Цена, тыс.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9-12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12-15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26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76" name="Text Box 52"/>
          <p:cNvSpPr txBox="1">
            <a:spLocks noChangeArrowheads="1"/>
          </p:cNvSpPr>
          <p:nvPr/>
        </p:nvSpPr>
        <p:spPr bwMode="auto">
          <a:xfrm>
            <a:off x="1752600" y="44958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0,06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77" name="Text Box 53"/>
          <p:cNvSpPr txBox="1">
            <a:spLocks noChangeArrowheads="1"/>
          </p:cNvSpPr>
          <p:nvPr/>
        </p:nvSpPr>
        <p:spPr bwMode="auto">
          <a:xfrm>
            <a:off x="1752600" y="51054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6</a:t>
            </a:r>
            <a:r>
              <a:rPr lang="ru-RU" b="1" dirty="0" smtClean="0">
                <a:solidFill>
                  <a:srgbClr val="C00000"/>
                </a:solidFill>
              </a:rPr>
              <a:t>+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678" name="Text Box 54"/>
          <p:cNvSpPr txBox="1">
            <a:spLocks noChangeArrowheads="1"/>
          </p:cNvSpPr>
          <p:nvPr/>
        </p:nvSpPr>
        <p:spPr bwMode="auto">
          <a:xfrm>
            <a:off x="2743200" y="44958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0,16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79" name="Text Box 55"/>
          <p:cNvSpPr txBox="1">
            <a:spLocks noChangeArrowheads="1"/>
          </p:cNvSpPr>
          <p:nvPr/>
        </p:nvSpPr>
        <p:spPr bwMode="auto">
          <a:xfrm>
            <a:off x="2743200" y="5105400"/>
            <a:ext cx="838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16 </a:t>
            </a:r>
            <a:r>
              <a:rPr lang="ru-RU" b="1" dirty="0" smtClean="0">
                <a:solidFill>
                  <a:srgbClr val="C00000"/>
                </a:solidFill>
              </a:rPr>
              <a:t>= </a:t>
            </a:r>
            <a:r>
              <a:rPr lang="ru-RU" sz="2400" b="1" dirty="0" smtClean="0">
                <a:solidFill>
                  <a:srgbClr val="C00000"/>
                </a:solidFill>
              </a:rPr>
              <a:t>22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6680" name="Text Box 56"/>
          <p:cNvSpPr txBox="1">
            <a:spLocks noChangeArrowheads="1"/>
          </p:cNvSpPr>
          <p:nvPr/>
        </p:nvSpPr>
        <p:spPr bwMode="auto">
          <a:xfrm>
            <a:off x="3794125" y="4451350"/>
            <a:ext cx="85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0,38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1" name="Text Box 57"/>
          <p:cNvSpPr txBox="1">
            <a:spLocks noChangeArrowheads="1"/>
          </p:cNvSpPr>
          <p:nvPr/>
        </p:nvSpPr>
        <p:spPr bwMode="auto">
          <a:xfrm>
            <a:off x="37179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38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2" name="Text Box 58"/>
          <p:cNvSpPr txBox="1">
            <a:spLocks noChangeArrowheads="1"/>
          </p:cNvSpPr>
          <p:nvPr/>
        </p:nvSpPr>
        <p:spPr bwMode="auto">
          <a:xfrm>
            <a:off x="4724400" y="445135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0,14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47085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14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4" name="Text Box 60"/>
          <p:cNvSpPr txBox="1">
            <a:spLocks noChangeArrowheads="1"/>
          </p:cNvSpPr>
          <p:nvPr/>
        </p:nvSpPr>
        <p:spPr bwMode="auto">
          <a:xfrm>
            <a:off x="5715000" y="4419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0,22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5699125" y="506095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22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6705600" y="441960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0,04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6689725" y="5060950"/>
            <a:ext cx="100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4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6" grpId="0"/>
      <p:bldP spid="26677" grpId="0"/>
      <p:bldP spid="26678" grpId="0"/>
      <p:bldP spid="26679" grpId="0"/>
      <p:bldP spid="26680" grpId="0"/>
      <p:bldP spid="26681" grpId="0"/>
      <p:bldP spid="26682" grpId="0"/>
      <p:bldP spid="26683" grpId="0"/>
      <p:bldP spid="26684" grpId="0"/>
      <p:bldP spid="26685" grpId="0"/>
      <p:bldP spid="26686" grpId="0"/>
      <p:bldP spid="266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65151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Всё ли задание вы смогли выполнить?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Почему?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Значит есть характеристики измерений, о которых мы ещё не знаем, но которые нужны при обработке больших массивов числовых значений.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Статистика. Графическое представление информации.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Сегодня мы познакомимся с графическим представлением данных в статистике и изучим основные характеристики рядов данных.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Массивы чисел неинформативны. </a:t>
            </a: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Таблица содержит уже обработанную и структурированную определённым образом информацию. Работать с ней удобно, но не наглядно. </a:t>
            </a:r>
          </a:p>
          <a:p>
            <a:pPr>
              <a:buNone/>
            </a:pPr>
            <a:r>
              <a:rPr lang="ru-RU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Графики и диаграммы дают информацию даже не специалистам, так как они наглядно демонстрируют процессы. </a:t>
            </a:r>
            <a:endParaRPr lang="ru-RU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Диаграммы</a:t>
            </a:r>
            <a:endParaRPr lang="ru-RU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678" y="1285860"/>
            <a:ext cx="909032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Причина кризиса в России</a:t>
            </a:r>
            <a:endParaRPr lang="ru-RU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3886" y="1081963"/>
            <a:ext cx="9050114" cy="577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3600" b="1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График распределения. </a:t>
            </a:r>
            <a:r>
              <a:rPr lang="ru-RU" sz="3600" smtClean="0">
                <a:solidFill>
                  <a:srgbClr val="D60093"/>
                </a:solidFill>
              </a:rPr>
              <a:t/>
            </a:r>
            <a:br>
              <a:rPr lang="ru-RU" sz="3600" smtClean="0">
                <a:solidFill>
                  <a:srgbClr val="D60093"/>
                </a:solidFill>
              </a:rPr>
            </a:br>
            <a:endParaRPr lang="ru-RU" sz="360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13970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</a:t>
            </a: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В 2015-2016 учебном году девятиклассники одной школы сдали по 4 выпускных экзамена, набрав в сумме такие количества баллов: 20, 19, 12, 13, 16, 17, 17, 14, 16, 14, 13, 19, 18, 16, 14. 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     Обработайте эти данные.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2492375"/>
          <a:ext cx="7129461" cy="1441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2658"/>
                <a:gridCol w="576088"/>
                <a:gridCol w="576088"/>
                <a:gridCol w="504077"/>
                <a:gridCol w="504077"/>
                <a:gridCol w="576088"/>
                <a:gridCol w="576088"/>
                <a:gridCol w="576088"/>
                <a:gridCol w="576088"/>
                <a:gridCol w="792121"/>
              </a:tblGrid>
              <a:tr h="37080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Ряд данных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14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16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17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18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19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сумма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</a:tr>
              <a:tr h="37080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Кратность 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</a:tr>
              <a:tr h="37080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Частота 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</a:tr>
              <a:tr h="32903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Частота, %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6,7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13,3</a:t>
                      </a:r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 20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 20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13,3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6,7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13,3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6,7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100%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</a:tr>
            </a:tbl>
          </a:graphicData>
        </a:graphic>
      </p:graphicFrame>
      <p:grpSp>
        <p:nvGrpSpPr>
          <p:cNvPr id="3" name="Группа 73"/>
          <p:cNvGrpSpPr>
            <a:grpSpLocks/>
          </p:cNvGrpSpPr>
          <p:nvPr/>
        </p:nvGrpSpPr>
        <p:grpSpPr bwMode="auto">
          <a:xfrm>
            <a:off x="4211638" y="4005263"/>
            <a:ext cx="3922712" cy="2528887"/>
            <a:chOff x="4211726" y="4005064"/>
            <a:chExt cx="3922633" cy="2529829"/>
          </a:xfrm>
        </p:grpSpPr>
        <p:grpSp>
          <p:nvGrpSpPr>
            <p:cNvPr id="4" name="Группа 72"/>
            <p:cNvGrpSpPr>
              <a:grpSpLocks/>
            </p:cNvGrpSpPr>
            <p:nvPr/>
          </p:nvGrpSpPr>
          <p:grpSpPr bwMode="auto">
            <a:xfrm>
              <a:off x="4211726" y="4005064"/>
              <a:ext cx="3922633" cy="2160196"/>
              <a:chOff x="4211726" y="4005064"/>
              <a:chExt cx="3922633" cy="2160196"/>
            </a:xfrm>
          </p:grpSpPr>
          <p:sp>
            <p:nvSpPr>
              <p:cNvPr id="10315" name="Text Box 26"/>
              <p:cNvSpPr txBox="1">
                <a:spLocks noChangeArrowheads="1"/>
              </p:cNvSpPr>
              <p:nvPr/>
            </p:nvSpPr>
            <p:spPr bwMode="auto">
              <a:xfrm>
                <a:off x="4211726" y="4005064"/>
                <a:ext cx="3751713" cy="369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b="1" u="sng">
                    <a:solidFill>
                      <a:srgbClr val="FF00FF"/>
                    </a:solidFill>
                    <a:latin typeface="Times New Roman" pitchFamily="18" charset="0"/>
                  </a:rPr>
                  <a:t>Полигон распределения данных.</a:t>
                </a:r>
                <a:r>
                  <a:rPr lang="ru-RU" b="1" u="sng">
                    <a:latin typeface="Times New Roman" pitchFamily="18" charset="0"/>
                  </a:rPr>
                  <a:t> </a:t>
                </a:r>
              </a:p>
            </p:txBody>
          </p:sp>
          <p:grpSp>
            <p:nvGrpSpPr>
              <p:cNvPr id="6" name="Группа 71"/>
              <p:cNvGrpSpPr>
                <a:grpSpLocks/>
              </p:cNvGrpSpPr>
              <p:nvPr/>
            </p:nvGrpSpPr>
            <p:grpSpPr bwMode="auto">
              <a:xfrm>
                <a:off x="4233215" y="4621920"/>
                <a:ext cx="3901144" cy="1543340"/>
                <a:chOff x="4233215" y="4621920"/>
                <a:chExt cx="3901144" cy="1543340"/>
              </a:xfrm>
            </p:grpSpPr>
            <p:sp>
              <p:nvSpPr>
                <p:cNvPr id="10317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4233215" y="4621920"/>
                  <a:ext cx="411175" cy="1323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600"/>
                    <a:t>К,4 3 2 1</a:t>
                  </a:r>
                </a:p>
              </p:txBody>
            </p:sp>
            <p:sp>
              <p:nvSpPr>
                <p:cNvPr id="10318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4502556" y="4710728"/>
                  <a:ext cx="0" cy="14545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19" name="Line 51"/>
                <p:cNvSpPr>
                  <a:spLocks noChangeShapeType="1"/>
                </p:cNvSpPr>
                <p:nvPr/>
              </p:nvSpPr>
              <p:spPr bwMode="auto">
                <a:xfrm>
                  <a:off x="4420894" y="6096853"/>
                  <a:ext cx="3713465" cy="3240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0" name="Line 52"/>
                <p:cNvSpPr>
                  <a:spLocks noChangeShapeType="1"/>
                </p:cNvSpPr>
                <p:nvPr/>
              </p:nvSpPr>
              <p:spPr bwMode="auto">
                <a:xfrm>
                  <a:off x="4582785" y="5823229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1" name="Line 53"/>
                <p:cNvSpPr>
                  <a:spLocks noChangeShapeType="1"/>
                </p:cNvSpPr>
                <p:nvPr/>
              </p:nvSpPr>
              <p:spPr bwMode="auto">
                <a:xfrm>
                  <a:off x="4582785" y="5278379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2" name="Line 54"/>
                <p:cNvSpPr>
                  <a:spLocks noChangeShapeType="1"/>
                </p:cNvSpPr>
                <p:nvPr/>
              </p:nvSpPr>
              <p:spPr bwMode="auto">
                <a:xfrm>
                  <a:off x="4582785" y="5005955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3" name="Line 56"/>
                <p:cNvSpPr>
                  <a:spLocks noChangeShapeType="1"/>
                </p:cNvSpPr>
                <p:nvPr/>
              </p:nvSpPr>
              <p:spPr bwMode="auto">
                <a:xfrm>
                  <a:off x="4584218" y="5550804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4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4827771" y="4710728"/>
                  <a:ext cx="0" cy="14185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5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5151553" y="4710728"/>
                  <a:ext cx="0" cy="14209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6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5801982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7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5476767" y="4710728"/>
                  <a:ext cx="0" cy="14209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8" name="Line 64"/>
                <p:cNvSpPr>
                  <a:spLocks noChangeShapeType="1"/>
                </p:cNvSpPr>
                <p:nvPr/>
              </p:nvSpPr>
              <p:spPr bwMode="auto">
                <a:xfrm flipH="1" flipV="1">
                  <a:off x="6107140" y="4710728"/>
                  <a:ext cx="20057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29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7426623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30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7101408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31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6776194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32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6452412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0314" name="Text Box 90"/>
            <p:cNvSpPr txBox="1">
              <a:spLocks noChangeArrowheads="1"/>
            </p:cNvSpPr>
            <p:nvPr/>
          </p:nvSpPr>
          <p:spPr bwMode="auto">
            <a:xfrm>
              <a:off x="4584218" y="6165260"/>
              <a:ext cx="3550141" cy="369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dirty="0"/>
                <a:t>12  </a:t>
              </a:r>
              <a:r>
                <a:rPr lang="ru-RU" dirty="0" smtClean="0"/>
                <a:t>13  14  15  16  </a:t>
              </a:r>
              <a:r>
                <a:rPr lang="ru-RU" dirty="0"/>
                <a:t>17 </a:t>
              </a:r>
              <a:r>
                <a:rPr lang="ru-RU" dirty="0" smtClean="0"/>
                <a:t>18  </a:t>
              </a:r>
              <a:r>
                <a:rPr lang="ru-RU" dirty="0"/>
                <a:t>19 </a:t>
              </a:r>
              <a:r>
                <a:rPr lang="ru-RU" dirty="0" smtClean="0"/>
                <a:t> 20     </a:t>
              </a:r>
              <a:r>
                <a:rPr lang="ru-RU" dirty="0"/>
                <a:t>Х</a:t>
              </a:r>
            </a:p>
          </p:txBody>
        </p:sp>
      </p:grpSp>
      <p:grpSp>
        <p:nvGrpSpPr>
          <p:cNvPr id="7" name="Группа 5"/>
          <p:cNvGrpSpPr>
            <a:grpSpLocks/>
          </p:cNvGrpSpPr>
          <p:nvPr/>
        </p:nvGrpSpPr>
        <p:grpSpPr bwMode="auto">
          <a:xfrm>
            <a:off x="4819650" y="5272088"/>
            <a:ext cx="2614613" cy="554037"/>
            <a:chOff x="4819650" y="5272088"/>
            <a:chExt cx="2614613" cy="554037"/>
          </a:xfrm>
        </p:grpSpPr>
        <p:sp>
          <p:nvSpPr>
            <p:cNvPr id="10307" name="Line 94"/>
            <p:cNvSpPr>
              <a:spLocks noChangeShapeType="1"/>
            </p:cNvSpPr>
            <p:nvPr/>
          </p:nvSpPr>
          <p:spPr bwMode="auto">
            <a:xfrm flipV="1">
              <a:off x="4819650" y="5283503"/>
              <a:ext cx="657054" cy="54262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Line 96"/>
            <p:cNvSpPr>
              <a:spLocks noChangeShapeType="1"/>
            </p:cNvSpPr>
            <p:nvPr/>
          </p:nvSpPr>
          <p:spPr bwMode="auto">
            <a:xfrm>
              <a:off x="5476704" y="5278104"/>
              <a:ext cx="640413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Группа 8"/>
            <p:cNvGrpSpPr>
              <a:grpSpLocks/>
            </p:cNvGrpSpPr>
            <p:nvPr/>
          </p:nvGrpSpPr>
          <p:grpSpPr bwMode="auto">
            <a:xfrm>
              <a:off x="6082825" y="5272088"/>
              <a:ext cx="1351438" cy="545624"/>
              <a:chOff x="6061078" y="5278379"/>
              <a:chExt cx="1319484" cy="544850"/>
            </a:xfrm>
          </p:grpSpPr>
          <p:sp>
            <p:nvSpPr>
              <p:cNvPr id="10310" name="Line 95"/>
              <p:cNvSpPr>
                <a:spLocks noChangeShapeType="1"/>
              </p:cNvSpPr>
              <p:nvPr/>
            </p:nvSpPr>
            <p:spPr bwMode="auto">
              <a:xfrm flipV="1">
                <a:off x="6730132" y="5574853"/>
                <a:ext cx="325215" cy="240022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11" name="Line 95"/>
              <p:cNvSpPr>
                <a:spLocks noChangeShapeType="1"/>
              </p:cNvSpPr>
              <p:nvPr/>
            </p:nvSpPr>
            <p:spPr bwMode="auto">
              <a:xfrm flipH="1" flipV="1">
                <a:off x="6061078" y="5278379"/>
                <a:ext cx="674784" cy="54485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12" name="Line 95"/>
              <p:cNvSpPr>
                <a:spLocks noChangeShapeType="1"/>
              </p:cNvSpPr>
              <p:nvPr/>
            </p:nvSpPr>
            <p:spPr bwMode="auto">
              <a:xfrm flipH="1" flipV="1">
                <a:off x="7047486" y="5574853"/>
                <a:ext cx="333076" cy="240022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7700" y="4005263"/>
            <a:ext cx="34925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Для наглядности  удобно использовать графическое представление информации.</a:t>
            </a: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Если по оси Х отметить варианты, по оси У – кратность, то получим ломаную, которая называется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полигоном (или многоугольником) распределения данных.</a:t>
            </a:r>
          </a:p>
        </p:txBody>
      </p:sp>
      <p:sp>
        <p:nvSpPr>
          <p:cNvPr id="1030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36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Полигон частот. </a:t>
            </a:r>
            <a:r>
              <a:rPr lang="ru-RU" sz="3600" dirty="0" smtClean="0">
                <a:solidFill>
                  <a:srgbClr val="D60093"/>
                </a:solidFill>
              </a:rPr>
              <a:t/>
            </a:r>
            <a:br>
              <a:rPr lang="ru-RU" sz="3600" dirty="0" smtClean="0">
                <a:solidFill>
                  <a:srgbClr val="D60093"/>
                </a:solidFill>
              </a:rPr>
            </a:br>
            <a:endParaRPr lang="ru-RU" sz="36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13970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</a:t>
            </a: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В 2015-2016 учебном году девятиклассники одной школы сдали по 4 выпускных экзамена, набрав в сумме такие количества баллов: 20, 19, 12, 13, 16, 17, 17, 14, 16, 14, 13, 19, 18, 16, 14. 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     Обработайте эти данные.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2492375"/>
          <a:ext cx="7129461" cy="1441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2658"/>
                <a:gridCol w="576088"/>
                <a:gridCol w="576088"/>
                <a:gridCol w="504077"/>
                <a:gridCol w="504077"/>
                <a:gridCol w="576088"/>
                <a:gridCol w="576088"/>
                <a:gridCol w="576088"/>
                <a:gridCol w="576088"/>
                <a:gridCol w="792121"/>
              </a:tblGrid>
              <a:tr h="37080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Ряд данных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14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16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17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18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19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сумма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</a:tr>
              <a:tr h="37080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Кратность 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</a:tr>
              <a:tr h="37080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Частота 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1/15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74" marB="45774"/>
                </a:tc>
              </a:tr>
              <a:tr h="32903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Частота, %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6,7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13,3</a:t>
                      </a:r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 20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 20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13,3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6,7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13,3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6,7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100%</a:t>
                      </a:r>
                      <a:endParaRPr lang="ru-RU" sz="1400" b="1" dirty="0"/>
                    </a:p>
                  </a:txBody>
                  <a:tcPr marL="91445" marR="91445" marT="45691" marB="45691"/>
                </a:tc>
              </a:tr>
            </a:tbl>
          </a:graphicData>
        </a:graphic>
      </p:graphicFrame>
      <p:grpSp>
        <p:nvGrpSpPr>
          <p:cNvPr id="3" name="Группа 73"/>
          <p:cNvGrpSpPr>
            <a:grpSpLocks/>
          </p:cNvGrpSpPr>
          <p:nvPr/>
        </p:nvGrpSpPr>
        <p:grpSpPr bwMode="auto">
          <a:xfrm>
            <a:off x="4249738" y="4005263"/>
            <a:ext cx="4138612" cy="2528887"/>
            <a:chOff x="3995936" y="4005064"/>
            <a:chExt cx="4138423" cy="2529829"/>
          </a:xfrm>
        </p:grpSpPr>
        <p:grpSp>
          <p:nvGrpSpPr>
            <p:cNvPr id="4" name="Группа 72"/>
            <p:cNvGrpSpPr>
              <a:grpSpLocks/>
            </p:cNvGrpSpPr>
            <p:nvPr/>
          </p:nvGrpSpPr>
          <p:grpSpPr bwMode="auto">
            <a:xfrm>
              <a:off x="3995936" y="4005064"/>
              <a:ext cx="4138423" cy="2160196"/>
              <a:chOff x="3995936" y="4005064"/>
              <a:chExt cx="4138423" cy="2160196"/>
            </a:xfrm>
          </p:grpSpPr>
          <p:sp>
            <p:nvSpPr>
              <p:cNvPr id="11339" name="Text Box 26"/>
              <p:cNvSpPr txBox="1">
                <a:spLocks noChangeArrowheads="1"/>
              </p:cNvSpPr>
              <p:nvPr/>
            </p:nvSpPr>
            <p:spPr bwMode="auto">
              <a:xfrm>
                <a:off x="4211726" y="4005064"/>
                <a:ext cx="3751713" cy="369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b="1" u="sng">
                    <a:solidFill>
                      <a:srgbClr val="FF00FF"/>
                    </a:solidFill>
                    <a:latin typeface="Times New Roman" pitchFamily="18" charset="0"/>
                  </a:rPr>
                  <a:t>Полигон частот.</a:t>
                </a:r>
                <a:r>
                  <a:rPr lang="ru-RU" b="1" u="sng">
                    <a:latin typeface="Times New Roman" pitchFamily="18" charset="0"/>
                  </a:rPr>
                  <a:t> </a:t>
                </a:r>
              </a:p>
            </p:txBody>
          </p:sp>
          <p:grpSp>
            <p:nvGrpSpPr>
              <p:cNvPr id="6" name="Группа 71"/>
              <p:cNvGrpSpPr>
                <a:grpSpLocks/>
              </p:cNvGrpSpPr>
              <p:nvPr/>
            </p:nvGrpSpPr>
            <p:grpSpPr bwMode="auto">
              <a:xfrm>
                <a:off x="3995936" y="4710728"/>
                <a:ext cx="4138423" cy="1454532"/>
                <a:chOff x="3995936" y="4710728"/>
                <a:chExt cx="4138423" cy="1454532"/>
              </a:xfrm>
            </p:grpSpPr>
            <p:sp>
              <p:nvSpPr>
                <p:cNvPr id="11341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3995936" y="4882583"/>
                  <a:ext cx="648455" cy="10772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600"/>
                    <a:t>4/151/5 2/15 1/15</a:t>
                  </a:r>
                </a:p>
              </p:txBody>
            </p:sp>
            <p:sp>
              <p:nvSpPr>
                <p:cNvPr id="11342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4502556" y="4710728"/>
                  <a:ext cx="0" cy="14545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3" name="Line 51"/>
                <p:cNvSpPr>
                  <a:spLocks noChangeShapeType="1"/>
                </p:cNvSpPr>
                <p:nvPr/>
              </p:nvSpPr>
              <p:spPr bwMode="auto">
                <a:xfrm>
                  <a:off x="4420894" y="6096853"/>
                  <a:ext cx="3713465" cy="3240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4" name="Line 52"/>
                <p:cNvSpPr>
                  <a:spLocks noChangeShapeType="1"/>
                </p:cNvSpPr>
                <p:nvPr/>
              </p:nvSpPr>
              <p:spPr bwMode="auto">
                <a:xfrm>
                  <a:off x="4582785" y="5823229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5" name="Line 53"/>
                <p:cNvSpPr>
                  <a:spLocks noChangeShapeType="1"/>
                </p:cNvSpPr>
                <p:nvPr/>
              </p:nvSpPr>
              <p:spPr bwMode="auto">
                <a:xfrm>
                  <a:off x="4582785" y="5278379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6" name="Line 54"/>
                <p:cNvSpPr>
                  <a:spLocks noChangeShapeType="1"/>
                </p:cNvSpPr>
                <p:nvPr/>
              </p:nvSpPr>
              <p:spPr bwMode="auto">
                <a:xfrm>
                  <a:off x="4582785" y="5005955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7" name="Line 56"/>
                <p:cNvSpPr>
                  <a:spLocks noChangeShapeType="1"/>
                </p:cNvSpPr>
                <p:nvPr/>
              </p:nvSpPr>
              <p:spPr bwMode="auto">
                <a:xfrm>
                  <a:off x="4584218" y="5550804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8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4827771" y="4710728"/>
                  <a:ext cx="0" cy="14185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49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5151553" y="4710728"/>
                  <a:ext cx="0" cy="14209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0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5801982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1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5476767" y="4710728"/>
                  <a:ext cx="0" cy="14209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2" name="Line 64"/>
                <p:cNvSpPr>
                  <a:spLocks noChangeShapeType="1"/>
                </p:cNvSpPr>
                <p:nvPr/>
              </p:nvSpPr>
              <p:spPr bwMode="auto">
                <a:xfrm flipH="1" flipV="1">
                  <a:off x="6107140" y="4710728"/>
                  <a:ext cx="20057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3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7426623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4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7101408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5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6776194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56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6452412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1338" name="Text Box 90"/>
            <p:cNvSpPr txBox="1">
              <a:spLocks noChangeArrowheads="1"/>
            </p:cNvSpPr>
            <p:nvPr/>
          </p:nvSpPr>
          <p:spPr bwMode="auto">
            <a:xfrm>
              <a:off x="4584218" y="6165260"/>
              <a:ext cx="3550141" cy="369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dirty="0"/>
                <a:t>12  13 </a:t>
              </a:r>
              <a:r>
                <a:rPr lang="ru-RU" dirty="0" smtClean="0"/>
                <a:t> 14  15  16  </a:t>
              </a:r>
              <a:r>
                <a:rPr lang="ru-RU" dirty="0"/>
                <a:t>17 18 </a:t>
              </a:r>
              <a:r>
                <a:rPr lang="ru-RU" dirty="0" smtClean="0"/>
                <a:t> 19  </a:t>
              </a:r>
              <a:r>
                <a:rPr lang="ru-RU" dirty="0"/>
                <a:t>20     Х</a:t>
              </a:r>
            </a:p>
          </p:txBody>
        </p:sp>
      </p:grpSp>
      <p:grpSp>
        <p:nvGrpSpPr>
          <p:cNvPr id="7" name="Группа 5"/>
          <p:cNvGrpSpPr>
            <a:grpSpLocks/>
          </p:cNvGrpSpPr>
          <p:nvPr/>
        </p:nvGrpSpPr>
        <p:grpSpPr bwMode="auto">
          <a:xfrm>
            <a:off x="5081588" y="5276850"/>
            <a:ext cx="2616200" cy="552450"/>
            <a:chOff x="5081587" y="5276850"/>
            <a:chExt cx="2616201" cy="552450"/>
          </a:xfrm>
        </p:grpSpPr>
        <p:sp>
          <p:nvSpPr>
            <p:cNvPr id="11331" name="Line 94"/>
            <p:cNvSpPr>
              <a:spLocks noChangeShapeType="1"/>
            </p:cNvSpPr>
            <p:nvPr/>
          </p:nvSpPr>
          <p:spPr bwMode="auto">
            <a:xfrm flipV="1">
              <a:off x="5081587" y="5278104"/>
              <a:ext cx="649049" cy="55119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32" name="Line 96"/>
            <p:cNvSpPr>
              <a:spLocks noChangeShapeType="1"/>
            </p:cNvSpPr>
            <p:nvPr/>
          </p:nvSpPr>
          <p:spPr bwMode="auto">
            <a:xfrm flipV="1">
              <a:off x="5730637" y="5276850"/>
              <a:ext cx="630401" cy="125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Группа 8"/>
            <p:cNvGrpSpPr>
              <a:grpSpLocks/>
            </p:cNvGrpSpPr>
            <p:nvPr/>
          </p:nvGrpSpPr>
          <p:grpSpPr bwMode="auto">
            <a:xfrm>
              <a:off x="6345529" y="5276850"/>
              <a:ext cx="1352259" cy="544061"/>
              <a:chOff x="6061078" y="5278379"/>
              <a:chExt cx="1319484" cy="544850"/>
            </a:xfrm>
          </p:grpSpPr>
          <p:sp>
            <p:nvSpPr>
              <p:cNvPr id="11334" name="Line 95"/>
              <p:cNvSpPr>
                <a:spLocks noChangeShapeType="1"/>
              </p:cNvSpPr>
              <p:nvPr/>
            </p:nvSpPr>
            <p:spPr bwMode="auto">
              <a:xfrm flipV="1">
                <a:off x="6730132" y="5574853"/>
                <a:ext cx="325215" cy="240022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35" name="Line 95"/>
              <p:cNvSpPr>
                <a:spLocks noChangeShapeType="1"/>
              </p:cNvSpPr>
              <p:nvPr/>
            </p:nvSpPr>
            <p:spPr bwMode="auto">
              <a:xfrm flipH="1" flipV="1">
                <a:off x="6061078" y="5278379"/>
                <a:ext cx="674784" cy="54485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36" name="Line 95"/>
              <p:cNvSpPr>
                <a:spLocks noChangeShapeType="1"/>
              </p:cNvSpPr>
              <p:nvPr/>
            </p:nvSpPr>
            <p:spPr bwMode="auto">
              <a:xfrm flipH="1" flipV="1">
                <a:off x="7047486" y="5574853"/>
                <a:ext cx="333076" cy="240022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7700" y="4005263"/>
            <a:ext cx="34925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Для наглядности  удобно использовать графическое представление информации.</a:t>
            </a: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Если по оси Х отметить варианты, по оси У – частоты, то получим ломаную, которая называется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полигоном частот.</a:t>
            </a: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Возможно построение полигона частот в процентах.</a:t>
            </a:r>
          </a:p>
        </p:txBody>
      </p:sp>
      <p:sp>
        <p:nvSpPr>
          <p:cNvPr id="11330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dirty="0" smtClean="0"/>
              <a:t> </a:t>
            </a:r>
            <a:fld id="{CA1CE0DB-2967-4125-9423-8FB4488C210E}" type="slidenum">
              <a:rPr lang="ru-RU" smtClean="0"/>
              <a:pPr/>
              <a:t>10</a:t>
            </a:fld>
            <a:endParaRPr lang="ru-RU" dirty="0" smtClean="0"/>
          </a:p>
        </p:txBody>
      </p:sp>
    </p:spTree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3600" b="1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Гистограммы. </a:t>
            </a:r>
            <a:r>
              <a:rPr lang="ru-RU" sz="3600" smtClean="0">
                <a:solidFill>
                  <a:srgbClr val="D60093"/>
                </a:solidFill>
              </a:rPr>
              <a:t/>
            </a:r>
            <a:br>
              <a:rPr lang="ru-RU" sz="3600" smtClean="0">
                <a:solidFill>
                  <a:srgbClr val="D60093"/>
                </a:solidFill>
              </a:rPr>
            </a:br>
            <a:endParaRPr lang="ru-RU" sz="360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13970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</a:t>
            </a: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В 2015-2016 учебном году девятиклассники одной школы сдали по 4 выпускных экзамена, набрав в сумме такие количества баллов: 20, 19, 12, 13, 16, 17, 17, 14, 16, 14, 13, 19, 18, 16, 14. 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     Обработайте эти данные.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2492375"/>
          <a:ext cx="7129461" cy="741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2658"/>
                <a:gridCol w="576088"/>
                <a:gridCol w="576088"/>
                <a:gridCol w="504077"/>
                <a:gridCol w="504077"/>
                <a:gridCol w="576088"/>
                <a:gridCol w="576088"/>
                <a:gridCol w="576088"/>
                <a:gridCol w="576088"/>
                <a:gridCol w="792121"/>
              </a:tblGrid>
              <a:tr h="37068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Ряд данных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14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16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17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18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19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сумма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</a:tr>
              <a:tr h="37068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Кратность 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15</a:t>
                      </a:r>
                      <a:endParaRPr lang="ru-RU" sz="1400" b="1" dirty="0"/>
                    </a:p>
                  </a:txBody>
                  <a:tcPr marL="91435" marR="91435" marT="45759" marB="45759"/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0034" y="3286124"/>
            <a:ext cx="8185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графическом представлении данных часто используют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гистограммы,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столбчатые диаграммы.</a:t>
            </a:r>
          </a:p>
        </p:txBody>
      </p:sp>
      <p:grpSp>
        <p:nvGrpSpPr>
          <p:cNvPr id="3" name="Группа 6"/>
          <p:cNvGrpSpPr>
            <a:grpSpLocks/>
          </p:cNvGrpSpPr>
          <p:nvPr/>
        </p:nvGrpSpPr>
        <p:grpSpPr bwMode="auto">
          <a:xfrm>
            <a:off x="1412875" y="4121150"/>
            <a:ext cx="7343775" cy="2844800"/>
            <a:chOff x="1403648" y="4120422"/>
            <a:chExt cx="7344816" cy="2846262"/>
          </a:xfrm>
        </p:grpSpPr>
        <p:sp>
          <p:nvSpPr>
            <p:cNvPr id="12340" name="Text Box 23"/>
            <p:cNvSpPr txBox="1">
              <a:spLocks noChangeArrowheads="1"/>
            </p:cNvSpPr>
            <p:nvPr/>
          </p:nvSpPr>
          <p:spPr bwMode="auto">
            <a:xfrm>
              <a:off x="3104206" y="4120422"/>
              <a:ext cx="4388387" cy="369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u="sng" dirty="0">
                  <a:solidFill>
                    <a:srgbClr val="FF25FF"/>
                  </a:solidFill>
                  <a:latin typeface="Times New Roman" pitchFamily="18" charset="0"/>
                </a:rPr>
                <a:t>Столбчатая диаграмма </a:t>
              </a:r>
              <a:r>
                <a:rPr lang="ru-RU" b="1" u="sng" dirty="0" smtClean="0">
                  <a:solidFill>
                    <a:srgbClr val="FF25FF"/>
                  </a:solidFill>
                  <a:latin typeface="Times New Roman" pitchFamily="18" charset="0"/>
                </a:rPr>
                <a:t>кратности. </a:t>
              </a:r>
              <a:endParaRPr lang="ru-RU" b="1" u="sng" dirty="0">
                <a:solidFill>
                  <a:srgbClr val="FF25FF"/>
                </a:solidFill>
                <a:latin typeface="Times New Roman" pitchFamily="18" charset="0"/>
              </a:endParaRPr>
            </a:p>
          </p:txBody>
        </p:sp>
        <p:grpSp>
          <p:nvGrpSpPr>
            <p:cNvPr id="4" name="Группа 5"/>
            <p:cNvGrpSpPr>
              <a:grpSpLocks/>
            </p:cNvGrpSpPr>
            <p:nvPr/>
          </p:nvGrpSpPr>
          <p:grpSpPr bwMode="auto">
            <a:xfrm>
              <a:off x="1403648" y="4268122"/>
              <a:ext cx="7128792" cy="2494926"/>
              <a:chOff x="1403648" y="4268122"/>
              <a:chExt cx="7128792" cy="2494926"/>
            </a:xfrm>
          </p:grpSpPr>
          <p:sp>
            <p:nvSpPr>
              <p:cNvPr id="12343" name="Text Box 46"/>
              <p:cNvSpPr txBox="1">
                <a:spLocks noChangeArrowheads="1"/>
              </p:cNvSpPr>
              <p:nvPr/>
            </p:nvSpPr>
            <p:spPr bwMode="auto">
              <a:xfrm>
                <a:off x="1403648" y="4268122"/>
                <a:ext cx="440878" cy="2185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1600" b="1"/>
                  <a:t>К,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600" b="1"/>
                  <a:t>5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600" b="1"/>
                  <a:t>4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600" b="1"/>
                  <a:t>3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600" b="1"/>
                  <a:t>2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600" b="1"/>
                  <a:t>1</a:t>
                </a:r>
              </a:p>
            </p:txBody>
          </p:sp>
          <p:sp>
            <p:nvSpPr>
              <p:cNvPr id="12344" name="Line 48"/>
              <p:cNvSpPr>
                <a:spLocks noChangeShapeType="1"/>
              </p:cNvSpPr>
              <p:nvPr/>
            </p:nvSpPr>
            <p:spPr bwMode="auto">
              <a:xfrm flipV="1">
                <a:off x="1844526" y="4488704"/>
                <a:ext cx="0" cy="22526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5" name="Line 49"/>
              <p:cNvSpPr>
                <a:spLocks noChangeShapeType="1"/>
              </p:cNvSpPr>
              <p:nvPr/>
            </p:nvSpPr>
            <p:spPr bwMode="auto">
              <a:xfrm>
                <a:off x="1754038" y="6650880"/>
                <a:ext cx="677840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6" name="Line 50"/>
              <p:cNvSpPr>
                <a:spLocks noChangeShapeType="1"/>
              </p:cNvSpPr>
              <p:nvPr/>
            </p:nvSpPr>
            <p:spPr bwMode="auto">
              <a:xfrm>
                <a:off x="1835695" y="6288930"/>
                <a:ext cx="6454229" cy="79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7" name="Line 51"/>
              <p:cNvSpPr>
                <a:spLocks noChangeShapeType="1"/>
              </p:cNvSpPr>
              <p:nvPr/>
            </p:nvSpPr>
            <p:spPr bwMode="auto">
              <a:xfrm>
                <a:off x="1835696" y="5568205"/>
                <a:ext cx="64558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8" name="Line 52"/>
              <p:cNvSpPr>
                <a:spLocks noChangeShapeType="1"/>
              </p:cNvSpPr>
              <p:nvPr/>
            </p:nvSpPr>
            <p:spPr bwMode="auto">
              <a:xfrm>
                <a:off x="1835696" y="5207843"/>
                <a:ext cx="64558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9" name="Line 53"/>
              <p:cNvSpPr>
                <a:spLocks noChangeShapeType="1"/>
              </p:cNvSpPr>
              <p:nvPr/>
            </p:nvSpPr>
            <p:spPr bwMode="auto">
              <a:xfrm>
                <a:off x="1835696" y="4847480"/>
                <a:ext cx="6454229" cy="216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0" name="Line 54"/>
              <p:cNvSpPr>
                <a:spLocks noChangeShapeType="1"/>
              </p:cNvSpPr>
              <p:nvPr/>
            </p:nvSpPr>
            <p:spPr bwMode="auto">
              <a:xfrm>
                <a:off x="1835696" y="5928568"/>
                <a:ext cx="645422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1" name="Line 58"/>
              <p:cNvSpPr>
                <a:spLocks noChangeShapeType="1"/>
              </p:cNvSpPr>
              <p:nvPr/>
            </p:nvSpPr>
            <p:spPr bwMode="auto">
              <a:xfrm flipV="1">
                <a:off x="2204889" y="4847479"/>
                <a:ext cx="0" cy="18462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2" name="Line 59"/>
              <p:cNvSpPr>
                <a:spLocks noChangeShapeType="1"/>
              </p:cNvSpPr>
              <p:nvPr/>
            </p:nvSpPr>
            <p:spPr bwMode="auto">
              <a:xfrm flipV="1">
                <a:off x="2563664" y="4847479"/>
                <a:ext cx="0" cy="18494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3" name="Line 60"/>
              <p:cNvSpPr>
                <a:spLocks noChangeShapeType="1"/>
              </p:cNvSpPr>
              <p:nvPr/>
            </p:nvSpPr>
            <p:spPr bwMode="auto">
              <a:xfrm flipV="1">
                <a:off x="3284389" y="4847479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4" name="Line 61"/>
              <p:cNvSpPr>
                <a:spLocks noChangeShapeType="1"/>
              </p:cNvSpPr>
              <p:nvPr/>
            </p:nvSpPr>
            <p:spPr bwMode="auto">
              <a:xfrm flipV="1">
                <a:off x="2924026" y="4847479"/>
                <a:ext cx="0" cy="18494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5" name="Line 62"/>
              <p:cNvSpPr>
                <a:spLocks noChangeShapeType="1"/>
              </p:cNvSpPr>
              <p:nvPr/>
            </p:nvSpPr>
            <p:spPr bwMode="auto">
              <a:xfrm flipV="1">
                <a:off x="3644751" y="4847479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6" name="Line 63"/>
              <p:cNvSpPr>
                <a:spLocks noChangeShapeType="1"/>
              </p:cNvSpPr>
              <p:nvPr/>
            </p:nvSpPr>
            <p:spPr bwMode="auto">
              <a:xfrm flipV="1">
                <a:off x="5084614" y="4847479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7" name="Line 64"/>
              <p:cNvSpPr>
                <a:spLocks noChangeShapeType="1"/>
              </p:cNvSpPr>
              <p:nvPr/>
            </p:nvSpPr>
            <p:spPr bwMode="auto">
              <a:xfrm flipV="1">
                <a:off x="4724251" y="4847479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8" name="Line 65"/>
              <p:cNvSpPr>
                <a:spLocks noChangeShapeType="1"/>
              </p:cNvSpPr>
              <p:nvPr/>
            </p:nvSpPr>
            <p:spPr bwMode="auto">
              <a:xfrm flipV="1">
                <a:off x="4363889" y="4847479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9" name="Line 66"/>
              <p:cNvSpPr>
                <a:spLocks noChangeShapeType="1"/>
              </p:cNvSpPr>
              <p:nvPr/>
            </p:nvSpPr>
            <p:spPr bwMode="auto">
              <a:xfrm flipV="1">
                <a:off x="4005114" y="4847479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0" name="Line 63"/>
              <p:cNvSpPr>
                <a:spLocks noChangeShapeType="1"/>
              </p:cNvSpPr>
              <p:nvPr/>
            </p:nvSpPr>
            <p:spPr bwMode="auto">
              <a:xfrm flipV="1">
                <a:off x="8310870" y="4867117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1" name="Line 63"/>
              <p:cNvSpPr>
                <a:spLocks noChangeShapeType="1"/>
              </p:cNvSpPr>
              <p:nvPr/>
            </p:nvSpPr>
            <p:spPr bwMode="auto">
              <a:xfrm flipV="1">
                <a:off x="5436096" y="4869160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2" name="Line 63"/>
              <p:cNvSpPr>
                <a:spLocks noChangeShapeType="1"/>
              </p:cNvSpPr>
              <p:nvPr/>
            </p:nvSpPr>
            <p:spPr bwMode="auto">
              <a:xfrm flipV="1">
                <a:off x="7956376" y="4847480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3" name="Line 63"/>
              <p:cNvSpPr>
                <a:spLocks noChangeShapeType="1"/>
              </p:cNvSpPr>
              <p:nvPr/>
            </p:nvSpPr>
            <p:spPr bwMode="auto">
              <a:xfrm flipV="1">
                <a:off x="5796136" y="4847479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4" name="Line 63"/>
              <p:cNvSpPr>
                <a:spLocks noChangeShapeType="1"/>
              </p:cNvSpPr>
              <p:nvPr/>
            </p:nvSpPr>
            <p:spPr bwMode="auto">
              <a:xfrm flipV="1">
                <a:off x="7596336" y="4867117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5" name="Line 63"/>
              <p:cNvSpPr>
                <a:spLocks noChangeShapeType="1"/>
              </p:cNvSpPr>
              <p:nvPr/>
            </p:nvSpPr>
            <p:spPr bwMode="auto">
              <a:xfrm flipV="1">
                <a:off x="7236296" y="4869160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6" name="Line 63"/>
              <p:cNvSpPr>
                <a:spLocks noChangeShapeType="1"/>
              </p:cNvSpPr>
              <p:nvPr/>
            </p:nvSpPr>
            <p:spPr bwMode="auto">
              <a:xfrm flipV="1">
                <a:off x="6151414" y="4869160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7" name="Line 63"/>
              <p:cNvSpPr>
                <a:spLocks noChangeShapeType="1"/>
              </p:cNvSpPr>
              <p:nvPr/>
            </p:nvSpPr>
            <p:spPr bwMode="auto">
              <a:xfrm flipV="1">
                <a:off x="6876256" y="4869160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68" name="Line 63"/>
              <p:cNvSpPr>
                <a:spLocks noChangeShapeType="1"/>
              </p:cNvSpPr>
              <p:nvPr/>
            </p:nvSpPr>
            <p:spPr bwMode="auto">
              <a:xfrm flipV="1">
                <a:off x="6516216" y="4869160"/>
                <a:ext cx="0" cy="18938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342" name="TextBox 2"/>
            <p:cNvSpPr txBox="1">
              <a:spLocks noChangeArrowheads="1"/>
            </p:cNvSpPr>
            <p:nvPr/>
          </p:nvSpPr>
          <p:spPr bwMode="auto">
            <a:xfrm>
              <a:off x="2151038" y="6597352"/>
              <a:ext cx="659742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dirty="0" smtClean="0"/>
                <a:t> 12        </a:t>
              </a:r>
              <a:r>
                <a:rPr lang="ru-RU" dirty="0"/>
                <a:t>13      </a:t>
              </a:r>
              <a:r>
                <a:rPr lang="ru-RU" dirty="0" smtClean="0"/>
                <a:t>   </a:t>
              </a:r>
              <a:r>
                <a:rPr lang="ru-RU" dirty="0"/>
                <a:t>14     </a:t>
              </a:r>
              <a:r>
                <a:rPr lang="ru-RU" dirty="0" smtClean="0"/>
                <a:t>     </a:t>
              </a:r>
              <a:r>
                <a:rPr lang="ru-RU" dirty="0"/>
                <a:t>16       </a:t>
              </a:r>
              <a:r>
                <a:rPr lang="ru-RU" dirty="0" smtClean="0"/>
                <a:t>  17         </a:t>
              </a:r>
              <a:r>
                <a:rPr lang="ru-RU" dirty="0"/>
                <a:t>18      </a:t>
              </a:r>
              <a:r>
                <a:rPr lang="ru-RU" dirty="0" smtClean="0"/>
                <a:t>    </a:t>
              </a:r>
              <a:r>
                <a:rPr lang="ru-RU" dirty="0"/>
                <a:t>19  </a:t>
              </a:r>
              <a:r>
                <a:rPr lang="ru-RU" dirty="0" smtClean="0"/>
                <a:t>       </a:t>
              </a:r>
              <a:r>
                <a:rPr lang="ru-RU" dirty="0"/>
                <a:t>20</a:t>
              </a:r>
            </a:p>
          </p:txBody>
        </p:sp>
      </p:grpSp>
      <p:sp>
        <p:nvSpPr>
          <p:cNvPr id="87" name="Rectangle 99"/>
          <p:cNvSpPr>
            <a:spLocks noChangeArrowheads="1"/>
          </p:cNvSpPr>
          <p:nvPr/>
        </p:nvSpPr>
        <p:spPr bwMode="auto">
          <a:xfrm>
            <a:off x="2932113" y="5929313"/>
            <a:ext cx="360362" cy="722312"/>
          </a:xfrm>
          <a:prstGeom prst="rect">
            <a:avLst/>
          </a:prstGeom>
          <a:solidFill>
            <a:srgbClr val="F298F4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71975" y="5573713"/>
            <a:ext cx="360363" cy="10668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Rectangle 100"/>
          <p:cNvSpPr>
            <a:spLocks noChangeArrowheads="1"/>
          </p:cNvSpPr>
          <p:nvPr/>
        </p:nvSpPr>
        <p:spPr bwMode="auto">
          <a:xfrm>
            <a:off x="3652838" y="5573713"/>
            <a:ext cx="360362" cy="1082675"/>
          </a:xfrm>
          <a:prstGeom prst="rect">
            <a:avLst/>
          </a:prstGeom>
          <a:solidFill>
            <a:srgbClr val="F298F4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92700" y="5935663"/>
            <a:ext cx="352425" cy="70485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805488" y="6296025"/>
            <a:ext cx="354012" cy="344488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524625" y="5935663"/>
            <a:ext cx="360363" cy="70485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245350" y="6288088"/>
            <a:ext cx="358775" cy="352425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4" name="Rectangle 98"/>
          <p:cNvSpPr>
            <a:spLocks noChangeArrowheads="1"/>
          </p:cNvSpPr>
          <p:nvPr/>
        </p:nvSpPr>
        <p:spPr bwMode="auto">
          <a:xfrm>
            <a:off x="2212975" y="6278563"/>
            <a:ext cx="358775" cy="361950"/>
          </a:xfrm>
          <a:prstGeom prst="rect">
            <a:avLst/>
          </a:prstGeom>
          <a:solidFill>
            <a:srgbClr val="F298F4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3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dirty="0" smtClean="0"/>
              <a:t> </a:t>
            </a:r>
            <a:fld id="{91E408FE-D4F7-4D2E-A48F-39D16457EA44}" type="slidenum">
              <a:rPr lang="ru-RU" smtClean="0"/>
              <a:pPr/>
              <a:t>11</a:t>
            </a:fld>
            <a:endParaRPr lang="ru-RU" dirty="0" smtClean="0"/>
          </a:p>
        </p:txBody>
      </p:sp>
    </p:spTree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87" grpId="0" animBg="1"/>
      <p:bldP spid="8" grpId="0" animBg="1"/>
      <p:bldP spid="66" grpId="0" animBg="1"/>
      <p:bldP spid="11" grpId="0" animBg="1"/>
      <p:bldP spid="12" grpId="0" animBg="1"/>
      <p:bldP spid="13" grpId="0" animBg="1"/>
      <p:bldP spid="14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данных состоит из набора числовых характеристик: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911741"/>
          </a:xfrm>
        </p:spPr>
        <p:txBody>
          <a:bodyPr>
            <a:normAutofit/>
          </a:bodyPr>
          <a:lstStyle/>
          <a:p>
            <a:pPr algn="just"/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размах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 разность между максимальной и минимальной вариантами);</a:t>
            </a:r>
          </a:p>
          <a:p>
            <a:pPr algn="just"/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 та варианта, которая встречалась чаще других, та, у которой больше кратность);</a:t>
            </a:r>
          </a:p>
          <a:p>
            <a:pPr algn="just"/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значение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(среднее арифметическое значений вариант)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74638"/>
            <a:ext cx="8823354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36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Паспорт данных по упорядоченному ряду. </a:t>
            </a:r>
            <a:r>
              <a:rPr lang="ru-RU" sz="3600" dirty="0" smtClean="0">
                <a:solidFill>
                  <a:srgbClr val="D60093"/>
                </a:solidFill>
              </a:rPr>
              <a:t/>
            </a:r>
            <a:br>
              <a:rPr lang="ru-RU" sz="3600" dirty="0" smtClean="0">
                <a:solidFill>
                  <a:srgbClr val="D60093"/>
                </a:solidFill>
              </a:rPr>
            </a:br>
            <a:endParaRPr lang="ru-RU" sz="36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2"/>
            <a:ext cx="8229600" cy="180498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</a:t>
            </a: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В 2015-2016 учебном году девятиклассники одной школы сдали по 4 выпускных экзамена, набрав в сумме такие количества баллов: 20, 19, 12, 13, 16, 17, 17, 14, 16, 14, 13, 19, 18, 16, 14. 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     Обработайте эти данные.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85786" y="3571876"/>
            <a:ext cx="4237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Размах: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20 – 12 = 8.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14348" y="4143380"/>
            <a:ext cx="4667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Мода: Мо1 = 14, Мо2 = 16. 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14348" y="4714884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Медиана: </a:t>
            </a:r>
            <a:r>
              <a:rPr lang="ru-RU" sz="24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16.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2910" y="5572140"/>
            <a:ext cx="77708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Среднее: (12+13+13+14+14+14+16+16+16+17+17+18+19+19+20) /15 ≈ 15,9.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55650" y="2643183"/>
            <a:ext cx="8031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помощью упорядоченного ряда данных: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12, 13, 13, 14, 14, 14, 16, 16, 16,17, 17, 18, 19, 19, 20.</a:t>
            </a:r>
          </a:p>
        </p:txBody>
      </p:sp>
      <p:sp>
        <p:nvSpPr>
          <p:cNvPr id="1434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279C42B-1B83-4E6E-9DAD-41665B7FED76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5" grpId="0"/>
      <p:bldP spid="16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2519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Некоторые числовые характеристики по графику распределения. </a:t>
            </a:r>
            <a:r>
              <a:rPr lang="ru-RU" sz="3600" dirty="0" smtClean="0">
                <a:solidFill>
                  <a:srgbClr val="D60093"/>
                </a:solidFill>
              </a:rPr>
              <a:t/>
            </a:r>
            <a:br>
              <a:rPr lang="ru-RU" sz="3600" dirty="0" smtClean="0">
                <a:solidFill>
                  <a:srgbClr val="D60093"/>
                </a:solidFill>
              </a:rPr>
            </a:br>
            <a:endParaRPr lang="ru-RU" sz="36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13970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     </a:t>
            </a: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В 2015-2016 учебном году девятиклассники одной школы сдали по 4 выпускных экзамена, набрав в сумме такие количества баллов: 20, 19, 12, 13, 16, 17, 17, 14, 16, 14, 13, 19, 18, 16, 14. 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rgbClr val="6600CC"/>
                </a:solidFill>
                <a:latin typeface="Times New Roman" pitchFamily="18" charset="0"/>
              </a:rPr>
              <a:t>     Обработайте эти данные.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9388" y="2419350"/>
            <a:ext cx="88566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Паспорт данных включает характеристики:</a:t>
            </a:r>
          </a:p>
          <a:p>
            <a:pPr algn="just"/>
            <a:r>
              <a:rPr lang="ru-RU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размах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(размах – это разность между максимальной и минимальной вариантами);</a:t>
            </a:r>
          </a:p>
          <a:p>
            <a:pPr algn="just"/>
            <a:r>
              <a:rPr lang="ru-RU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мода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(мода – это та варианта, которая встречалась чаще других, та, у которой наибольшая кратность).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8438" y="3836988"/>
            <a:ext cx="2736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Размах: </a:t>
            </a:r>
            <a:r>
              <a:rPr lang="en-US"/>
              <a:t>R</a:t>
            </a:r>
            <a:r>
              <a:rPr lang="ru-RU"/>
              <a:t> = 20 – 12 = 8, длина области определения графика распределения.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7638" y="4973638"/>
            <a:ext cx="30241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Мода: Мо</a:t>
            </a:r>
            <a:r>
              <a:rPr lang="ru-RU" sz="900"/>
              <a:t>1</a:t>
            </a:r>
            <a:r>
              <a:rPr lang="ru-RU"/>
              <a:t> = 14, Мо</a:t>
            </a:r>
            <a:r>
              <a:rPr lang="ru-RU" sz="900"/>
              <a:t>2</a:t>
            </a:r>
            <a:r>
              <a:rPr lang="ru-RU"/>
              <a:t> = 16, - </a:t>
            </a:r>
          </a:p>
          <a:p>
            <a:r>
              <a:rPr lang="ru-RU"/>
              <a:t>самые высокие точки графика распределения. </a:t>
            </a:r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3460750" y="3375025"/>
            <a:ext cx="4927600" cy="3082925"/>
            <a:chOff x="4211726" y="4005064"/>
            <a:chExt cx="4038747" cy="2454210"/>
          </a:xfrm>
        </p:grpSpPr>
        <p:grpSp>
          <p:nvGrpSpPr>
            <p:cNvPr id="3" name="Группа 12"/>
            <p:cNvGrpSpPr>
              <a:grpSpLocks/>
            </p:cNvGrpSpPr>
            <p:nvPr/>
          </p:nvGrpSpPr>
          <p:grpSpPr bwMode="auto">
            <a:xfrm>
              <a:off x="4211726" y="4005064"/>
              <a:ext cx="3922633" cy="2160196"/>
              <a:chOff x="4211726" y="4005064"/>
              <a:chExt cx="3922633" cy="2160196"/>
            </a:xfrm>
          </p:grpSpPr>
          <p:sp>
            <p:nvSpPr>
              <p:cNvPr id="15385" name="Text Box 26"/>
              <p:cNvSpPr txBox="1">
                <a:spLocks noChangeArrowheads="1"/>
              </p:cNvSpPr>
              <p:nvPr/>
            </p:nvSpPr>
            <p:spPr bwMode="auto">
              <a:xfrm>
                <a:off x="4211726" y="4005064"/>
                <a:ext cx="3751714" cy="2940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b="1">
                    <a:solidFill>
                      <a:srgbClr val="FF00FF"/>
                    </a:solidFill>
                    <a:latin typeface="Times New Roman" pitchFamily="18" charset="0"/>
                  </a:rPr>
                  <a:t>Полигон распределения данных.</a:t>
                </a:r>
                <a:r>
                  <a:rPr lang="ru-RU" b="1">
                    <a:latin typeface="Times New Roman" pitchFamily="18" charset="0"/>
                  </a:rPr>
                  <a:t> </a:t>
                </a:r>
              </a:p>
            </p:txBody>
          </p:sp>
          <p:grpSp>
            <p:nvGrpSpPr>
              <p:cNvPr id="6" name="Группа 17"/>
              <p:cNvGrpSpPr>
                <a:grpSpLocks/>
              </p:cNvGrpSpPr>
              <p:nvPr/>
            </p:nvGrpSpPr>
            <p:grpSpPr bwMode="auto">
              <a:xfrm>
                <a:off x="4211727" y="4710728"/>
                <a:ext cx="3922632" cy="1454532"/>
                <a:chOff x="4211727" y="4710728"/>
                <a:chExt cx="3922632" cy="1454532"/>
              </a:xfrm>
            </p:grpSpPr>
            <p:sp>
              <p:nvSpPr>
                <p:cNvPr id="15387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4211727" y="4851114"/>
                  <a:ext cx="290829" cy="10535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600"/>
                    <a:t>К4 3 2 1</a:t>
                  </a:r>
                </a:p>
              </p:txBody>
            </p:sp>
            <p:sp>
              <p:nvSpPr>
                <p:cNvPr id="15388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4502556" y="4710728"/>
                  <a:ext cx="0" cy="14545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9" name="Line 51"/>
                <p:cNvSpPr>
                  <a:spLocks noChangeShapeType="1"/>
                </p:cNvSpPr>
                <p:nvPr/>
              </p:nvSpPr>
              <p:spPr bwMode="auto">
                <a:xfrm>
                  <a:off x="4420894" y="6129256"/>
                  <a:ext cx="3713465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0" name="Line 52"/>
                <p:cNvSpPr>
                  <a:spLocks noChangeShapeType="1"/>
                </p:cNvSpPr>
                <p:nvPr/>
              </p:nvSpPr>
              <p:spPr bwMode="auto">
                <a:xfrm>
                  <a:off x="4582785" y="5823229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1" name="Line 53"/>
                <p:cNvSpPr>
                  <a:spLocks noChangeShapeType="1"/>
                </p:cNvSpPr>
                <p:nvPr/>
              </p:nvSpPr>
              <p:spPr bwMode="auto">
                <a:xfrm>
                  <a:off x="4582785" y="5278379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2" name="Line 54"/>
                <p:cNvSpPr>
                  <a:spLocks noChangeShapeType="1"/>
                </p:cNvSpPr>
                <p:nvPr/>
              </p:nvSpPr>
              <p:spPr bwMode="auto">
                <a:xfrm>
                  <a:off x="4582785" y="5005955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3" name="Line 56"/>
                <p:cNvSpPr>
                  <a:spLocks noChangeShapeType="1"/>
                </p:cNvSpPr>
                <p:nvPr/>
              </p:nvSpPr>
              <p:spPr bwMode="auto">
                <a:xfrm>
                  <a:off x="4584218" y="5550804"/>
                  <a:ext cx="30458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4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4827771" y="4710728"/>
                  <a:ext cx="0" cy="14185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5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5151553" y="4710728"/>
                  <a:ext cx="0" cy="14209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6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5801982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7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5476767" y="4710728"/>
                  <a:ext cx="0" cy="14209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8" name="Line 64"/>
                <p:cNvSpPr>
                  <a:spLocks noChangeShapeType="1"/>
                </p:cNvSpPr>
                <p:nvPr/>
              </p:nvSpPr>
              <p:spPr bwMode="auto">
                <a:xfrm flipH="1" flipV="1">
                  <a:off x="6107140" y="4710728"/>
                  <a:ext cx="20057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9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7426623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0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7101408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1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6776194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2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6452412" y="4710728"/>
                  <a:ext cx="0" cy="14545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5384" name="Text Box 90"/>
            <p:cNvSpPr txBox="1">
              <a:spLocks noChangeArrowheads="1"/>
            </p:cNvSpPr>
            <p:nvPr/>
          </p:nvSpPr>
          <p:spPr bwMode="auto">
            <a:xfrm>
              <a:off x="4700332" y="6165260"/>
              <a:ext cx="3550141" cy="294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dirty="0"/>
                <a:t>12  13 </a:t>
              </a:r>
              <a:r>
                <a:rPr lang="ru-RU" dirty="0" smtClean="0"/>
                <a:t>   14   15  </a:t>
              </a:r>
              <a:r>
                <a:rPr lang="ru-RU" dirty="0"/>
                <a:t>16   17 </a:t>
              </a:r>
              <a:r>
                <a:rPr lang="ru-RU" dirty="0" smtClean="0"/>
                <a:t>   </a:t>
              </a:r>
              <a:r>
                <a:rPr lang="ru-RU" dirty="0"/>
                <a:t>18 </a:t>
              </a:r>
              <a:r>
                <a:rPr lang="ru-RU" dirty="0" smtClean="0"/>
                <a:t>  </a:t>
              </a:r>
              <a:r>
                <a:rPr lang="ru-RU" dirty="0"/>
                <a:t>19   20     Х</a:t>
              </a:r>
            </a:p>
          </p:txBody>
        </p:sp>
      </p:grpSp>
      <p:grpSp>
        <p:nvGrpSpPr>
          <p:cNvPr id="8" name="Группа 1"/>
          <p:cNvGrpSpPr>
            <a:grpSpLocks/>
          </p:cNvGrpSpPr>
          <p:nvPr/>
        </p:nvGrpSpPr>
        <p:grpSpPr bwMode="auto">
          <a:xfrm>
            <a:off x="4211638" y="4973638"/>
            <a:ext cx="3171825" cy="685800"/>
            <a:chOff x="4211956" y="4973831"/>
            <a:chExt cx="3171186" cy="685842"/>
          </a:xfrm>
        </p:grpSpPr>
        <p:sp>
          <p:nvSpPr>
            <p:cNvPr id="15378" name="Line 94"/>
            <p:cNvSpPr>
              <a:spLocks noChangeShapeType="1"/>
            </p:cNvSpPr>
            <p:nvPr/>
          </p:nvSpPr>
          <p:spPr bwMode="auto">
            <a:xfrm flipV="1">
              <a:off x="4211956" y="4973831"/>
              <a:ext cx="791922" cy="68584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379" name="Line 96"/>
            <p:cNvSpPr>
              <a:spLocks noChangeShapeType="1"/>
            </p:cNvSpPr>
            <p:nvPr/>
          </p:nvSpPr>
          <p:spPr bwMode="auto">
            <a:xfrm>
              <a:off x="5003878" y="4975698"/>
              <a:ext cx="769198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380" name="Line 95"/>
            <p:cNvSpPr>
              <a:spLocks noChangeShapeType="1"/>
            </p:cNvSpPr>
            <p:nvPr/>
          </p:nvSpPr>
          <p:spPr bwMode="auto">
            <a:xfrm flipV="1">
              <a:off x="6589472" y="5316977"/>
              <a:ext cx="396835" cy="341279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381" name="Line 95"/>
            <p:cNvSpPr>
              <a:spLocks noChangeShapeType="1"/>
            </p:cNvSpPr>
            <p:nvPr/>
          </p:nvSpPr>
          <p:spPr bwMode="auto">
            <a:xfrm flipH="1" flipV="1">
              <a:off x="5776809" y="4975698"/>
              <a:ext cx="812663" cy="68255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382" name="Line 95"/>
            <p:cNvSpPr>
              <a:spLocks noChangeShapeType="1"/>
            </p:cNvSpPr>
            <p:nvPr/>
          </p:nvSpPr>
          <p:spPr bwMode="auto">
            <a:xfrm flipH="1" flipV="1">
              <a:off x="6986306" y="5331892"/>
              <a:ext cx="396836" cy="32636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7" name="Прямая со стрелкой 6"/>
          <p:cNvCxnSpPr/>
          <p:nvPr/>
        </p:nvCxnSpPr>
        <p:spPr>
          <a:xfrm flipH="1" flipV="1">
            <a:off x="1763713" y="4149725"/>
            <a:ext cx="5619750" cy="2016125"/>
          </a:xfrm>
          <a:prstGeom prst="straightConnector1">
            <a:avLst/>
          </a:prstGeom>
          <a:ln w="12700">
            <a:solidFill>
              <a:srgbClr val="FF25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2268538" y="4149725"/>
            <a:ext cx="1943100" cy="2016125"/>
          </a:xfrm>
          <a:prstGeom prst="straightConnector1">
            <a:avLst/>
          </a:prstGeom>
          <a:ln w="12700">
            <a:solidFill>
              <a:srgbClr val="FF25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15379" idx="0"/>
          </p:cNvCxnSpPr>
          <p:nvPr/>
        </p:nvCxnSpPr>
        <p:spPr>
          <a:xfrm>
            <a:off x="5003800" y="4975225"/>
            <a:ext cx="0" cy="1190625"/>
          </a:xfrm>
          <a:prstGeom prst="straightConnector1">
            <a:avLst/>
          </a:prstGeom>
          <a:ln w="12700">
            <a:solidFill>
              <a:srgbClr val="FF25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 flipV="1">
            <a:off x="1763713" y="5316538"/>
            <a:ext cx="3240087" cy="849312"/>
          </a:xfrm>
          <a:prstGeom prst="straightConnector1">
            <a:avLst/>
          </a:prstGeom>
          <a:ln w="12700">
            <a:solidFill>
              <a:srgbClr val="FF25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15381" idx="1"/>
          </p:cNvCxnSpPr>
          <p:nvPr/>
        </p:nvCxnSpPr>
        <p:spPr>
          <a:xfrm>
            <a:off x="5776913" y="4975225"/>
            <a:ext cx="20637" cy="1190625"/>
          </a:xfrm>
          <a:prstGeom prst="straightConnector1">
            <a:avLst/>
          </a:prstGeom>
          <a:ln w="12700">
            <a:solidFill>
              <a:srgbClr val="FF25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 flipV="1">
            <a:off x="2843213" y="5316538"/>
            <a:ext cx="2954337" cy="849312"/>
          </a:xfrm>
          <a:prstGeom prst="straightConnector1">
            <a:avLst/>
          </a:prstGeom>
          <a:ln w="12700">
            <a:solidFill>
              <a:srgbClr val="FF25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B54E10-CDBD-4287-A10D-C08D086F21BB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 №3.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429684" cy="5143536"/>
          </a:xfrm>
        </p:spPr>
        <p:txBody>
          <a:bodyPr>
            <a:normAutofit fontScale="77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вступительном письменном экзамене по </a:t>
            </a:r>
            <a:r>
              <a:rPr lang="ru-RU" sz="3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математике можно </a:t>
            </a:r>
            <a:r>
              <a:rPr lang="ru-RU" sz="3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получить от 0 до 10 баллов. Сорок абитуриентов получили такие оценки: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6     7     7     8     9     2     10     6     5     6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7     3     7     9     9     2      3      2     6     6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6     7     8     8     2     6      7      9     7     5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9     8     2     6     6     3      7      7     6     6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а) Составить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общий ряд данных и ряд данных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измерения, 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упорядочить и сгруппировать полученные оценки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) Составить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таблицы распределения данных и распределения частот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) Построить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графики распределения данных и распределения частот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) Найти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размах,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моду и 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среднее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значение.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324600"/>
          </a:xfrm>
        </p:spPr>
        <p:txBody>
          <a:bodyPr/>
          <a:lstStyle/>
          <a:p>
            <a:pPr eaLnBrk="1" hangingPunct="1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Общий ряд данных:</a:t>
            </a:r>
          </a:p>
          <a:p>
            <a:pPr eaLnBrk="1" hangingPunct="1"/>
            <a:endParaRPr lang="ru-RU" dirty="0" smtClean="0"/>
          </a:p>
          <a:p>
            <a:pPr eaLnBrk="1" hangingPunct="1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Ряд данных:</a:t>
            </a: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/>
          </a:p>
          <a:p>
            <a:pPr eaLnBrk="1" hangingPunct="1">
              <a:buNone/>
            </a:pPr>
            <a:r>
              <a:rPr lang="ru-RU" dirty="0" smtClean="0"/>
              <a:t>  </a:t>
            </a:r>
          </a:p>
          <a:p>
            <a:pPr eaLnBrk="1" hangingPunct="1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Сгруппированный ряд:</a:t>
            </a:r>
          </a:p>
          <a:p>
            <a:pPr eaLnBrk="1" hangingPunct="1"/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 </a:t>
            </a:r>
          </a:p>
          <a:p>
            <a:pPr eaLnBrk="1" hangingPunct="1"/>
            <a:endParaRPr lang="ru-RU" dirty="0" smtClean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066800" y="990600"/>
            <a:ext cx="75057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1; 2; 3; 4; 5; 6; 7; 8; 9; 10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42910" y="2357430"/>
            <a:ext cx="49292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71472" y="4114800"/>
            <a:ext cx="835980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2;2;2;2;2;</a:t>
            </a:r>
            <a:r>
              <a:rPr lang="ru-RU" sz="36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3;3;3</a:t>
            </a:r>
            <a:r>
              <a:rPr lang="ru-RU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6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5;5</a:t>
            </a:r>
            <a:r>
              <a:rPr lang="ru-RU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6;6;6;6;6;6;6;6;6;6;6</a:t>
            </a:r>
            <a:r>
              <a:rPr lang="ru-RU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600" b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7;7;7;7;7;7;7;7;7</a:t>
            </a:r>
            <a:r>
              <a:rPr lang="ru-RU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6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8;8;8;8</a:t>
            </a:r>
            <a:r>
              <a:rPr lang="ru-RU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9;9;9;9;9</a:t>
            </a:r>
            <a:r>
              <a:rPr lang="ru-RU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36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/>
      <p:bldP spid="184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Составьте таблицу и постройте полигоны распределения данных и частот в %.</a:t>
            </a:r>
          </a:p>
        </p:txBody>
      </p:sp>
      <p:graphicFrame>
        <p:nvGraphicFramePr>
          <p:cNvPr id="19841" name="Group 385"/>
          <p:cNvGraphicFramePr>
            <a:graphicFrameLocks noGrp="1"/>
          </p:cNvGraphicFramePr>
          <p:nvPr>
            <p:ph type="tbl" idx="1"/>
          </p:nvPr>
        </p:nvGraphicFramePr>
        <p:xfrm>
          <a:off x="152400" y="1295400"/>
          <a:ext cx="8686800" cy="4835526"/>
        </p:xfrm>
        <a:graphic>
          <a:graphicData uri="http://schemas.openxmlformats.org/drawingml/2006/table">
            <a:tbl>
              <a:tblPr/>
              <a:tblGrid>
                <a:gridCol w="1295400"/>
                <a:gridCol w="838200"/>
                <a:gridCol w="838200"/>
                <a:gridCol w="762000"/>
                <a:gridCol w="762000"/>
                <a:gridCol w="838200"/>
                <a:gridCol w="685800"/>
                <a:gridCol w="914400"/>
                <a:gridCol w="838200"/>
                <a:gridCol w="914400"/>
              </a:tblGrid>
              <a:tr h="6207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25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Кратность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 %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791" name="Text Box 335"/>
          <p:cNvSpPr txBox="1">
            <a:spLocks noChangeArrowheads="1"/>
          </p:cNvSpPr>
          <p:nvPr/>
        </p:nvSpPr>
        <p:spPr bwMode="auto">
          <a:xfrm>
            <a:off x="1643042" y="2500306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9792" name="Text Box 336"/>
          <p:cNvSpPr txBox="1">
            <a:spLocks noChangeArrowheads="1"/>
          </p:cNvSpPr>
          <p:nvPr/>
        </p:nvSpPr>
        <p:spPr bwMode="auto">
          <a:xfrm>
            <a:off x="2357422" y="2500306"/>
            <a:ext cx="76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19793" name="Text Box 337"/>
          <p:cNvSpPr txBox="1">
            <a:spLocks noChangeArrowheads="1"/>
          </p:cNvSpPr>
          <p:nvPr/>
        </p:nvSpPr>
        <p:spPr bwMode="auto">
          <a:xfrm>
            <a:off x="3214678" y="2500306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9794" name="Text Box 338"/>
          <p:cNvSpPr txBox="1">
            <a:spLocks noChangeArrowheads="1"/>
          </p:cNvSpPr>
          <p:nvPr/>
        </p:nvSpPr>
        <p:spPr bwMode="auto">
          <a:xfrm>
            <a:off x="4000496" y="2500306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9795" name="Text Box 339"/>
          <p:cNvSpPr txBox="1">
            <a:spLocks noChangeArrowheads="1"/>
          </p:cNvSpPr>
          <p:nvPr/>
        </p:nvSpPr>
        <p:spPr bwMode="auto">
          <a:xfrm>
            <a:off x="4786314" y="2500306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9796" name="Text Box 340"/>
          <p:cNvSpPr txBox="1">
            <a:spLocks noChangeArrowheads="1"/>
          </p:cNvSpPr>
          <p:nvPr/>
        </p:nvSpPr>
        <p:spPr bwMode="auto">
          <a:xfrm>
            <a:off x="5572132" y="2500306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9797" name="Text Box 341"/>
          <p:cNvSpPr txBox="1">
            <a:spLocks noChangeArrowheads="1"/>
          </p:cNvSpPr>
          <p:nvPr/>
        </p:nvSpPr>
        <p:spPr bwMode="auto">
          <a:xfrm>
            <a:off x="6286512" y="2500306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19798" name="Text Box 342"/>
          <p:cNvSpPr txBox="1">
            <a:spLocks noChangeArrowheads="1"/>
          </p:cNvSpPr>
          <p:nvPr/>
        </p:nvSpPr>
        <p:spPr bwMode="auto">
          <a:xfrm>
            <a:off x="7072330" y="2500306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10</a:t>
            </a:r>
          </a:p>
        </p:txBody>
      </p:sp>
      <p:sp>
        <p:nvSpPr>
          <p:cNvPr id="19815" name="Text Box 359"/>
          <p:cNvSpPr txBox="1">
            <a:spLocks noChangeArrowheads="1"/>
          </p:cNvSpPr>
          <p:nvPr/>
        </p:nvSpPr>
        <p:spPr bwMode="auto">
          <a:xfrm>
            <a:off x="1584325" y="3079750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5</a:t>
            </a:r>
          </a:p>
        </p:txBody>
      </p:sp>
      <p:sp>
        <p:nvSpPr>
          <p:cNvPr id="19816" name="Text Box 360"/>
          <p:cNvSpPr txBox="1">
            <a:spLocks noChangeArrowheads="1"/>
          </p:cNvSpPr>
          <p:nvPr/>
        </p:nvSpPr>
        <p:spPr bwMode="auto">
          <a:xfrm>
            <a:off x="2498725" y="3079750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3</a:t>
            </a:r>
          </a:p>
        </p:txBody>
      </p:sp>
      <p:sp>
        <p:nvSpPr>
          <p:cNvPr id="19817" name="Text Box 361"/>
          <p:cNvSpPr txBox="1">
            <a:spLocks noChangeArrowheads="1"/>
          </p:cNvSpPr>
          <p:nvPr/>
        </p:nvSpPr>
        <p:spPr bwMode="auto">
          <a:xfrm>
            <a:off x="3352800" y="30480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9818" name="Text Box 362"/>
          <p:cNvSpPr txBox="1">
            <a:spLocks noChangeArrowheads="1"/>
          </p:cNvSpPr>
          <p:nvPr/>
        </p:nvSpPr>
        <p:spPr bwMode="auto">
          <a:xfrm>
            <a:off x="3962400" y="3048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11</a:t>
            </a:r>
          </a:p>
        </p:txBody>
      </p:sp>
      <p:sp>
        <p:nvSpPr>
          <p:cNvPr id="19819" name="Text Box 363"/>
          <p:cNvSpPr txBox="1">
            <a:spLocks noChangeArrowheads="1"/>
          </p:cNvSpPr>
          <p:nvPr/>
        </p:nvSpPr>
        <p:spPr bwMode="auto">
          <a:xfrm>
            <a:off x="4800600" y="307975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9</a:t>
            </a:r>
          </a:p>
        </p:txBody>
      </p:sp>
      <p:sp>
        <p:nvSpPr>
          <p:cNvPr id="19820" name="Text Box 364"/>
          <p:cNvSpPr txBox="1">
            <a:spLocks noChangeArrowheads="1"/>
          </p:cNvSpPr>
          <p:nvPr/>
        </p:nvSpPr>
        <p:spPr bwMode="auto">
          <a:xfrm>
            <a:off x="5486400" y="3048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19821" name="Text Box 365"/>
          <p:cNvSpPr txBox="1">
            <a:spLocks noChangeArrowheads="1"/>
          </p:cNvSpPr>
          <p:nvPr/>
        </p:nvSpPr>
        <p:spPr bwMode="auto">
          <a:xfrm>
            <a:off x="6400800" y="307975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5</a:t>
            </a:r>
          </a:p>
        </p:txBody>
      </p:sp>
      <p:sp>
        <p:nvSpPr>
          <p:cNvPr id="19822" name="Text Box 366"/>
          <p:cNvSpPr txBox="1">
            <a:spLocks noChangeArrowheads="1"/>
          </p:cNvSpPr>
          <p:nvPr/>
        </p:nvSpPr>
        <p:spPr bwMode="auto">
          <a:xfrm>
            <a:off x="7162800" y="30480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9823" name="Text Box 367"/>
          <p:cNvSpPr txBox="1">
            <a:spLocks noChangeArrowheads="1"/>
          </p:cNvSpPr>
          <p:nvPr/>
        </p:nvSpPr>
        <p:spPr bwMode="auto">
          <a:xfrm>
            <a:off x="1447800" y="41910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0,125</a:t>
            </a:r>
          </a:p>
        </p:txBody>
      </p:sp>
      <p:sp>
        <p:nvSpPr>
          <p:cNvPr id="19824" name="Text Box 368"/>
          <p:cNvSpPr txBox="1">
            <a:spLocks noChangeArrowheads="1"/>
          </p:cNvSpPr>
          <p:nvPr/>
        </p:nvSpPr>
        <p:spPr bwMode="auto">
          <a:xfrm>
            <a:off x="2286000" y="41910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0,075</a:t>
            </a:r>
          </a:p>
        </p:txBody>
      </p:sp>
      <p:sp>
        <p:nvSpPr>
          <p:cNvPr id="19825" name="Text Box 369"/>
          <p:cNvSpPr txBox="1">
            <a:spLocks noChangeArrowheads="1"/>
          </p:cNvSpPr>
          <p:nvPr/>
        </p:nvSpPr>
        <p:spPr bwMode="auto">
          <a:xfrm>
            <a:off x="3124200" y="41910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0,05</a:t>
            </a:r>
          </a:p>
        </p:txBody>
      </p:sp>
      <p:sp>
        <p:nvSpPr>
          <p:cNvPr id="19826" name="Text Box 370"/>
          <p:cNvSpPr txBox="1">
            <a:spLocks noChangeArrowheads="1"/>
          </p:cNvSpPr>
          <p:nvPr/>
        </p:nvSpPr>
        <p:spPr bwMode="auto">
          <a:xfrm>
            <a:off x="5486400" y="4191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0,1</a:t>
            </a:r>
          </a:p>
        </p:txBody>
      </p:sp>
      <p:sp>
        <p:nvSpPr>
          <p:cNvPr id="19827" name="Text Box 371"/>
          <p:cNvSpPr txBox="1">
            <a:spLocks noChangeArrowheads="1"/>
          </p:cNvSpPr>
          <p:nvPr/>
        </p:nvSpPr>
        <p:spPr bwMode="auto">
          <a:xfrm>
            <a:off x="7086600" y="41910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0,025</a:t>
            </a:r>
          </a:p>
        </p:txBody>
      </p:sp>
      <p:sp>
        <p:nvSpPr>
          <p:cNvPr id="19828" name="Text Box 372"/>
          <p:cNvSpPr txBox="1">
            <a:spLocks noChangeArrowheads="1"/>
          </p:cNvSpPr>
          <p:nvPr/>
        </p:nvSpPr>
        <p:spPr bwMode="auto">
          <a:xfrm>
            <a:off x="3810000" y="422275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0,275</a:t>
            </a:r>
          </a:p>
        </p:txBody>
      </p:sp>
      <p:sp>
        <p:nvSpPr>
          <p:cNvPr id="19830" name="Text Box 374"/>
          <p:cNvSpPr txBox="1">
            <a:spLocks noChangeArrowheads="1"/>
          </p:cNvSpPr>
          <p:nvPr/>
        </p:nvSpPr>
        <p:spPr bwMode="auto">
          <a:xfrm>
            <a:off x="4648200" y="41910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0,225</a:t>
            </a:r>
          </a:p>
        </p:txBody>
      </p:sp>
      <p:sp>
        <p:nvSpPr>
          <p:cNvPr id="19839" name="Text Box 383"/>
          <p:cNvSpPr txBox="1">
            <a:spLocks noChangeArrowheads="1"/>
          </p:cNvSpPr>
          <p:nvPr/>
        </p:nvSpPr>
        <p:spPr bwMode="auto">
          <a:xfrm>
            <a:off x="6096000" y="422275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0,125</a:t>
            </a:r>
          </a:p>
        </p:txBody>
      </p:sp>
      <p:sp>
        <p:nvSpPr>
          <p:cNvPr id="19842" name="Text Box 386"/>
          <p:cNvSpPr txBox="1">
            <a:spLocks noChangeArrowheads="1"/>
          </p:cNvSpPr>
          <p:nvPr/>
        </p:nvSpPr>
        <p:spPr bwMode="auto">
          <a:xfrm>
            <a:off x="1508125" y="5289550"/>
            <a:ext cx="777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12,5</a:t>
            </a:r>
          </a:p>
        </p:txBody>
      </p:sp>
      <p:sp>
        <p:nvSpPr>
          <p:cNvPr id="19843" name="Text Box 387"/>
          <p:cNvSpPr txBox="1">
            <a:spLocks noChangeArrowheads="1"/>
          </p:cNvSpPr>
          <p:nvPr/>
        </p:nvSpPr>
        <p:spPr bwMode="auto">
          <a:xfrm>
            <a:off x="2286000" y="5257800"/>
            <a:ext cx="777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7,5</a:t>
            </a:r>
          </a:p>
        </p:txBody>
      </p:sp>
      <p:sp>
        <p:nvSpPr>
          <p:cNvPr id="19844" name="Text Box 388"/>
          <p:cNvSpPr txBox="1">
            <a:spLocks noChangeArrowheads="1"/>
          </p:cNvSpPr>
          <p:nvPr/>
        </p:nvSpPr>
        <p:spPr bwMode="auto">
          <a:xfrm>
            <a:off x="3184525" y="5257800"/>
            <a:ext cx="625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5</a:t>
            </a:r>
          </a:p>
        </p:txBody>
      </p:sp>
      <p:sp>
        <p:nvSpPr>
          <p:cNvPr id="19845" name="Text Box 389"/>
          <p:cNvSpPr txBox="1">
            <a:spLocks noChangeArrowheads="1"/>
          </p:cNvSpPr>
          <p:nvPr/>
        </p:nvSpPr>
        <p:spPr bwMode="auto">
          <a:xfrm>
            <a:off x="3810000" y="52578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27,5</a:t>
            </a:r>
          </a:p>
        </p:txBody>
      </p:sp>
      <p:sp>
        <p:nvSpPr>
          <p:cNvPr id="19846" name="Text Box 390"/>
          <p:cNvSpPr txBox="1">
            <a:spLocks noChangeArrowheads="1"/>
          </p:cNvSpPr>
          <p:nvPr/>
        </p:nvSpPr>
        <p:spPr bwMode="auto">
          <a:xfrm>
            <a:off x="4708525" y="5257800"/>
            <a:ext cx="777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22,5</a:t>
            </a:r>
          </a:p>
        </p:txBody>
      </p:sp>
      <p:sp>
        <p:nvSpPr>
          <p:cNvPr id="19847" name="Text Box 391"/>
          <p:cNvSpPr txBox="1">
            <a:spLocks noChangeArrowheads="1"/>
          </p:cNvSpPr>
          <p:nvPr/>
        </p:nvSpPr>
        <p:spPr bwMode="auto">
          <a:xfrm>
            <a:off x="5486400" y="5257800"/>
            <a:ext cx="625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10</a:t>
            </a:r>
          </a:p>
        </p:txBody>
      </p:sp>
      <p:sp>
        <p:nvSpPr>
          <p:cNvPr id="19848" name="Text Box 392"/>
          <p:cNvSpPr txBox="1">
            <a:spLocks noChangeArrowheads="1"/>
          </p:cNvSpPr>
          <p:nvPr/>
        </p:nvSpPr>
        <p:spPr bwMode="auto">
          <a:xfrm>
            <a:off x="6156325" y="52578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12,5</a:t>
            </a:r>
          </a:p>
        </p:txBody>
      </p:sp>
      <p:sp>
        <p:nvSpPr>
          <p:cNvPr id="19849" name="Text Box 393"/>
          <p:cNvSpPr txBox="1">
            <a:spLocks noChangeArrowheads="1"/>
          </p:cNvSpPr>
          <p:nvPr/>
        </p:nvSpPr>
        <p:spPr bwMode="auto">
          <a:xfrm>
            <a:off x="7070725" y="5257800"/>
            <a:ext cx="777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2,5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9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9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1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19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19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9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19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19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1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19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500"/>
                                        <p:tgtEl>
                                          <p:spTgt spid="19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500"/>
                                        <p:tgtEl>
                                          <p:spTgt spid="19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19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19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91" grpId="0"/>
      <p:bldP spid="19792" grpId="0"/>
      <p:bldP spid="19793" grpId="0"/>
      <p:bldP spid="19794" grpId="0"/>
      <p:bldP spid="19795" grpId="0"/>
      <p:bldP spid="19796" grpId="0"/>
      <p:bldP spid="19797" grpId="0"/>
      <p:bldP spid="19798" grpId="0"/>
      <p:bldP spid="19815" grpId="0"/>
      <p:bldP spid="19816" grpId="0"/>
      <p:bldP spid="19817" grpId="0"/>
      <p:bldP spid="19818" grpId="0"/>
      <p:bldP spid="19819" grpId="0"/>
      <p:bldP spid="19820" grpId="0"/>
      <p:bldP spid="19821" grpId="0"/>
      <p:bldP spid="19822" grpId="0"/>
      <p:bldP spid="19823" grpId="0"/>
      <p:bldP spid="19824" grpId="0"/>
      <p:bldP spid="19825" grpId="0"/>
      <p:bldP spid="19826" grpId="0"/>
      <p:bldP spid="19827" grpId="0"/>
      <p:bldP spid="19828" grpId="0"/>
      <p:bldP spid="19830" grpId="0"/>
      <p:bldP spid="19839" grpId="0"/>
      <p:bldP spid="19842" grpId="0"/>
      <p:bldP spid="19843" grpId="0"/>
      <p:bldP spid="19844" grpId="0"/>
      <p:bldP spid="19845" grpId="0"/>
      <p:bldP spid="19846" grpId="0"/>
      <p:bldP spid="19847" grpId="0"/>
      <p:bldP spid="19848" grpId="0"/>
      <p:bldP spid="198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5"/>
          <p:cNvSpPr>
            <a:spLocks noChangeShapeType="1"/>
          </p:cNvSpPr>
          <p:nvPr/>
        </p:nvSpPr>
        <p:spPr bwMode="auto">
          <a:xfrm>
            <a:off x="0" y="6553200"/>
            <a:ext cx="89916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15" name="Line 6"/>
          <p:cNvSpPr>
            <a:spLocks noChangeShapeType="1"/>
          </p:cNvSpPr>
          <p:nvPr/>
        </p:nvSpPr>
        <p:spPr bwMode="auto">
          <a:xfrm flipV="1">
            <a:off x="476250" y="152400"/>
            <a:ext cx="0" cy="6705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8824913" y="6491288"/>
            <a:ext cx="319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x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171450" y="0"/>
            <a:ext cx="319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y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3318" name="Line 9"/>
          <p:cNvSpPr>
            <a:spLocks noChangeShapeType="1"/>
          </p:cNvSpPr>
          <p:nvPr/>
        </p:nvSpPr>
        <p:spPr bwMode="auto">
          <a:xfrm>
            <a:off x="13716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19" name="Text Box 27"/>
          <p:cNvSpPr txBox="1">
            <a:spLocks noChangeArrowheads="1"/>
          </p:cNvSpPr>
          <p:nvPr/>
        </p:nvSpPr>
        <p:spPr bwMode="auto">
          <a:xfrm>
            <a:off x="12192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20" name="Line 58"/>
          <p:cNvSpPr>
            <a:spLocks noChangeShapeType="1"/>
          </p:cNvSpPr>
          <p:nvPr/>
        </p:nvSpPr>
        <p:spPr bwMode="auto">
          <a:xfrm>
            <a:off x="22860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1" name="Line 60"/>
          <p:cNvSpPr>
            <a:spLocks noChangeShapeType="1"/>
          </p:cNvSpPr>
          <p:nvPr/>
        </p:nvSpPr>
        <p:spPr bwMode="auto">
          <a:xfrm>
            <a:off x="32004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2" name="Line 62"/>
          <p:cNvSpPr>
            <a:spLocks noChangeShapeType="1"/>
          </p:cNvSpPr>
          <p:nvPr/>
        </p:nvSpPr>
        <p:spPr bwMode="auto">
          <a:xfrm>
            <a:off x="41148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3" name="Line 64"/>
          <p:cNvSpPr>
            <a:spLocks noChangeShapeType="1"/>
          </p:cNvSpPr>
          <p:nvPr/>
        </p:nvSpPr>
        <p:spPr bwMode="auto">
          <a:xfrm>
            <a:off x="50292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4" name="Line 66"/>
          <p:cNvSpPr>
            <a:spLocks noChangeShapeType="1"/>
          </p:cNvSpPr>
          <p:nvPr/>
        </p:nvSpPr>
        <p:spPr bwMode="auto">
          <a:xfrm>
            <a:off x="59436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5" name="Line 68"/>
          <p:cNvSpPr>
            <a:spLocks noChangeShapeType="1"/>
          </p:cNvSpPr>
          <p:nvPr/>
        </p:nvSpPr>
        <p:spPr bwMode="auto">
          <a:xfrm>
            <a:off x="68580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6" name="Line 70"/>
          <p:cNvSpPr>
            <a:spLocks noChangeShapeType="1"/>
          </p:cNvSpPr>
          <p:nvPr/>
        </p:nvSpPr>
        <p:spPr bwMode="auto">
          <a:xfrm>
            <a:off x="77724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7" name="Text Box 73"/>
          <p:cNvSpPr txBox="1">
            <a:spLocks noChangeArrowheads="1"/>
          </p:cNvSpPr>
          <p:nvPr/>
        </p:nvSpPr>
        <p:spPr bwMode="auto">
          <a:xfrm>
            <a:off x="21336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2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28" name="Text Box 74"/>
          <p:cNvSpPr txBox="1">
            <a:spLocks noChangeArrowheads="1"/>
          </p:cNvSpPr>
          <p:nvPr/>
        </p:nvSpPr>
        <p:spPr bwMode="auto">
          <a:xfrm>
            <a:off x="30480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3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29" name="Text Box 75"/>
          <p:cNvSpPr txBox="1">
            <a:spLocks noChangeArrowheads="1"/>
          </p:cNvSpPr>
          <p:nvPr/>
        </p:nvSpPr>
        <p:spPr bwMode="auto">
          <a:xfrm>
            <a:off x="39624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4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30" name="Text Box 76"/>
          <p:cNvSpPr txBox="1">
            <a:spLocks noChangeArrowheads="1"/>
          </p:cNvSpPr>
          <p:nvPr/>
        </p:nvSpPr>
        <p:spPr bwMode="auto">
          <a:xfrm>
            <a:off x="48768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31" name="Text Box 77"/>
          <p:cNvSpPr txBox="1">
            <a:spLocks noChangeArrowheads="1"/>
          </p:cNvSpPr>
          <p:nvPr/>
        </p:nvSpPr>
        <p:spPr bwMode="auto">
          <a:xfrm>
            <a:off x="57912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6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32" name="Text Box 78"/>
          <p:cNvSpPr txBox="1">
            <a:spLocks noChangeArrowheads="1"/>
          </p:cNvSpPr>
          <p:nvPr/>
        </p:nvSpPr>
        <p:spPr bwMode="auto">
          <a:xfrm>
            <a:off x="67056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7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33" name="Text Box 79"/>
          <p:cNvSpPr txBox="1">
            <a:spLocks noChangeArrowheads="1"/>
          </p:cNvSpPr>
          <p:nvPr/>
        </p:nvSpPr>
        <p:spPr bwMode="auto">
          <a:xfrm>
            <a:off x="76200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8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34" name="Line 84"/>
          <p:cNvSpPr>
            <a:spLocks noChangeShapeType="1"/>
          </p:cNvSpPr>
          <p:nvPr/>
        </p:nvSpPr>
        <p:spPr bwMode="auto">
          <a:xfrm>
            <a:off x="390525" y="60960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5" name="Line 128"/>
          <p:cNvSpPr>
            <a:spLocks noChangeShapeType="1"/>
          </p:cNvSpPr>
          <p:nvPr/>
        </p:nvSpPr>
        <p:spPr bwMode="auto">
          <a:xfrm>
            <a:off x="390525" y="56388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6" name="Line 130"/>
          <p:cNvSpPr>
            <a:spLocks noChangeShapeType="1"/>
          </p:cNvSpPr>
          <p:nvPr/>
        </p:nvSpPr>
        <p:spPr bwMode="auto">
          <a:xfrm>
            <a:off x="390525" y="51816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7" name="Line 132"/>
          <p:cNvSpPr>
            <a:spLocks noChangeShapeType="1"/>
          </p:cNvSpPr>
          <p:nvPr/>
        </p:nvSpPr>
        <p:spPr bwMode="auto">
          <a:xfrm>
            <a:off x="390525" y="47244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8" name="Line 134"/>
          <p:cNvSpPr>
            <a:spLocks noChangeShapeType="1"/>
          </p:cNvSpPr>
          <p:nvPr/>
        </p:nvSpPr>
        <p:spPr bwMode="auto">
          <a:xfrm>
            <a:off x="390525" y="42672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9" name="Line 142"/>
          <p:cNvSpPr>
            <a:spLocks noChangeShapeType="1"/>
          </p:cNvSpPr>
          <p:nvPr/>
        </p:nvSpPr>
        <p:spPr bwMode="auto">
          <a:xfrm>
            <a:off x="390525" y="24384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0" name="Line 146"/>
          <p:cNvSpPr>
            <a:spLocks noChangeShapeType="1"/>
          </p:cNvSpPr>
          <p:nvPr/>
        </p:nvSpPr>
        <p:spPr bwMode="auto">
          <a:xfrm>
            <a:off x="390525" y="15240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1" name="Text Box 148"/>
          <p:cNvSpPr txBox="1">
            <a:spLocks noChangeArrowheads="1"/>
          </p:cNvSpPr>
          <p:nvPr/>
        </p:nvSpPr>
        <p:spPr bwMode="auto">
          <a:xfrm>
            <a:off x="152400" y="59436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42" name="Text Box 149"/>
          <p:cNvSpPr txBox="1">
            <a:spLocks noChangeArrowheads="1"/>
          </p:cNvSpPr>
          <p:nvPr/>
        </p:nvSpPr>
        <p:spPr bwMode="auto">
          <a:xfrm>
            <a:off x="152400" y="5495925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2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43" name="Text Box 150"/>
          <p:cNvSpPr txBox="1">
            <a:spLocks noChangeArrowheads="1"/>
          </p:cNvSpPr>
          <p:nvPr/>
        </p:nvSpPr>
        <p:spPr bwMode="auto">
          <a:xfrm>
            <a:off x="152400" y="50292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3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44" name="Text Box 151"/>
          <p:cNvSpPr txBox="1">
            <a:spLocks noChangeArrowheads="1"/>
          </p:cNvSpPr>
          <p:nvPr/>
        </p:nvSpPr>
        <p:spPr bwMode="auto">
          <a:xfrm>
            <a:off x="152400" y="45720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4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45" name="Text Box 152"/>
          <p:cNvSpPr txBox="1">
            <a:spLocks noChangeArrowheads="1"/>
          </p:cNvSpPr>
          <p:nvPr/>
        </p:nvSpPr>
        <p:spPr bwMode="auto">
          <a:xfrm>
            <a:off x="152400" y="41148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46" name="Text Box 153"/>
          <p:cNvSpPr txBox="1">
            <a:spLocks noChangeArrowheads="1"/>
          </p:cNvSpPr>
          <p:nvPr/>
        </p:nvSpPr>
        <p:spPr bwMode="auto">
          <a:xfrm>
            <a:off x="152400" y="2286000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9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3347" name="Text Box 154"/>
          <p:cNvSpPr txBox="1">
            <a:spLocks noChangeArrowheads="1"/>
          </p:cNvSpPr>
          <p:nvPr/>
        </p:nvSpPr>
        <p:spPr bwMode="auto">
          <a:xfrm>
            <a:off x="104775" y="1371600"/>
            <a:ext cx="3778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11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32942" name="Line 174"/>
          <p:cNvSpPr>
            <a:spLocks noChangeShapeType="1"/>
          </p:cNvSpPr>
          <p:nvPr/>
        </p:nvSpPr>
        <p:spPr bwMode="auto">
          <a:xfrm>
            <a:off x="1371600" y="4267200"/>
            <a:ext cx="914400" cy="914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943" name="Line 175"/>
          <p:cNvSpPr>
            <a:spLocks noChangeShapeType="1"/>
          </p:cNvSpPr>
          <p:nvPr/>
        </p:nvSpPr>
        <p:spPr bwMode="auto">
          <a:xfrm>
            <a:off x="2286000" y="5181600"/>
            <a:ext cx="91440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944" name="Line 176"/>
          <p:cNvSpPr>
            <a:spLocks noChangeShapeType="1"/>
          </p:cNvSpPr>
          <p:nvPr/>
        </p:nvSpPr>
        <p:spPr bwMode="auto">
          <a:xfrm flipV="1">
            <a:off x="3200400" y="1524000"/>
            <a:ext cx="914400" cy="4114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945" name="Line 177"/>
          <p:cNvSpPr>
            <a:spLocks noChangeShapeType="1"/>
          </p:cNvSpPr>
          <p:nvPr/>
        </p:nvSpPr>
        <p:spPr bwMode="auto">
          <a:xfrm>
            <a:off x="4114800" y="1524000"/>
            <a:ext cx="914400" cy="914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946" name="Line 178"/>
          <p:cNvSpPr>
            <a:spLocks noChangeShapeType="1"/>
          </p:cNvSpPr>
          <p:nvPr/>
        </p:nvSpPr>
        <p:spPr bwMode="auto">
          <a:xfrm>
            <a:off x="5029200" y="2438400"/>
            <a:ext cx="914400" cy="2286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947" name="Line 179"/>
          <p:cNvSpPr>
            <a:spLocks noChangeShapeType="1"/>
          </p:cNvSpPr>
          <p:nvPr/>
        </p:nvSpPr>
        <p:spPr bwMode="auto">
          <a:xfrm flipV="1">
            <a:off x="5943600" y="4267200"/>
            <a:ext cx="91440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948" name="Line 180"/>
          <p:cNvSpPr>
            <a:spLocks noChangeShapeType="1"/>
          </p:cNvSpPr>
          <p:nvPr/>
        </p:nvSpPr>
        <p:spPr bwMode="auto">
          <a:xfrm>
            <a:off x="6858000" y="4267200"/>
            <a:ext cx="914400" cy="1828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2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42" grpId="0" animBg="1"/>
      <p:bldP spid="32943" grpId="0" animBg="1"/>
      <p:bldP spid="32944" grpId="0" animBg="1"/>
      <p:bldP spid="32945" grpId="0" animBg="1"/>
      <p:bldP spid="32946" grpId="0" animBg="1"/>
      <p:bldP spid="32947" grpId="0" animBg="1"/>
      <p:bldP spid="329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4"/>
          <p:cNvSpPr>
            <a:spLocks noChangeShapeType="1"/>
          </p:cNvSpPr>
          <p:nvPr/>
        </p:nvSpPr>
        <p:spPr bwMode="auto">
          <a:xfrm>
            <a:off x="0" y="6553200"/>
            <a:ext cx="89916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39" name="Line 5"/>
          <p:cNvSpPr>
            <a:spLocks noChangeShapeType="1"/>
          </p:cNvSpPr>
          <p:nvPr/>
        </p:nvSpPr>
        <p:spPr bwMode="auto">
          <a:xfrm flipV="1">
            <a:off x="476250" y="152400"/>
            <a:ext cx="0" cy="6705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8824913" y="6491288"/>
            <a:ext cx="319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x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171450" y="0"/>
            <a:ext cx="319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y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4342" name="Line 8"/>
          <p:cNvSpPr>
            <a:spLocks noChangeShapeType="1"/>
          </p:cNvSpPr>
          <p:nvPr/>
        </p:nvSpPr>
        <p:spPr bwMode="auto">
          <a:xfrm>
            <a:off x="13716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12192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44" name="Line 10"/>
          <p:cNvSpPr>
            <a:spLocks noChangeShapeType="1"/>
          </p:cNvSpPr>
          <p:nvPr/>
        </p:nvSpPr>
        <p:spPr bwMode="auto">
          <a:xfrm>
            <a:off x="22860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5" name="Line 11"/>
          <p:cNvSpPr>
            <a:spLocks noChangeShapeType="1"/>
          </p:cNvSpPr>
          <p:nvPr/>
        </p:nvSpPr>
        <p:spPr bwMode="auto">
          <a:xfrm>
            <a:off x="32004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6" name="Line 12"/>
          <p:cNvSpPr>
            <a:spLocks noChangeShapeType="1"/>
          </p:cNvSpPr>
          <p:nvPr/>
        </p:nvSpPr>
        <p:spPr bwMode="auto">
          <a:xfrm>
            <a:off x="41148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7" name="Line 13"/>
          <p:cNvSpPr>
            <a:spLocks noChangeShapeType="1"/>
          </p:cNvSpPr>
          <p:nvPr/>
        </p:nvSpPr>
        <p:spPr bwMode="auto">
          <a:xfrm>
            <a:off x="50292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8" name="Line 14"/>
          <p:cNvSpPr>
            <a:spLocks noChangeShapeType="1"/>
          </p:cNvSpPr>
          <p:nvPr/>
        </p:nvSpPr>
        <p:spPr bwMode="auto">
          <a:xfrm>
            <a:off x="59436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9" name="Line 15"/>
          <p:cNvSpPr>
            <a:spLocks noChangeShapeType="1"/>
          </p:cNvSpPr>
          <p:nvPr/>
        </p:nvSpPr>
        <p:spPr bwMode="auto">
          <a:xfrm>
            <a:off x="68580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50" name="Line 16"/>
          <p:cNvSpPr>
            <a:spLocks noChangeShapeType="1"/>
          </p:cNvSpPr>
          <p:nvPr/>
        </p:nvSpPr>
        <p:spPr bwMode="auto">
          <a:xfrm>
            <a:off x="7772400" y="6477000"/>
            <a:ext cx="0" cy="150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51" name="Text Box 17"/>
          <p:cNvSpPr txBox="1">
            <a:spLocks noChangeArrowheads="1"/>
          </p:cNvSpPr>
          <p:nvPr/>
        </p:nvSpPr>
        <p:spPr bwMode="auto">
          <a:xfrm>
            <a:off x="21336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2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52" name="Text Box 18"/>
          <p:cNvSpPr txBox="1">
            <a:spLocks noChangeArrowheads="1"/>
          </p:cNvSpPr>
          <p:nvPr/>
        </p:nvSpPr>
        <p:spPr bwMode="auto">
          <a:xfrm>
            <a:off x="30480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3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53" name="Text Box 19"/>
          <p:cNvSpPr txBox="1">
            <a:spLocks noChangeArrowheads="1"/>
          </p:cNvSpPr>
          <p:nvPr/>
        </p:nvSpPr>
        <p:spPr bwMode="auto">
          <a:xfrm>
            <a:off x="39624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4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54" name="Text Box 20"/>
          <p:cNvSpPr txBox="1">
            <a:spLocks noChangeArrowheads="1"/>
          </p:cNvSpPr>
          <p:nvPr/>
        </p:nvSpPr>
        <p:spPr bwMode="auto">
          <a:xfrm>
            <a:off x="48768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55" name="Text Box 21"/>
          <p:cNvSpPr txBox="1">
            <a:spLocks noChangeArrowheads="1"/>
          </p:cNvSpPr>
          <p:nvPr/>
        </p:nvSpPr>
        <p:spPr bwMode="auto">
          <a:xfrm>
            <a:off x="57912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6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56" name="Text Box 22"/>
          <p:cNvSpPr txBox="1">
            <a:spLocks noChangeArrowheads="1"/>
          </p:cNvSpPr>
          <p:nvPr/>
        </p:nvSpPr>
        <p:spPr bwMode="auto">
          <a:xfrm>
            <a:off x="67056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7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57" name="Text Box 23"/>
          <p:cNvSpPr txBox="1">
            <a:spLocks noChangeArrowheads="1"/>
          </p:cNvSpPr>
          <p:nvPr/>
        </p:nvSpPr>
        <p:spPr bwMode="auto">
          <a:xfrm>
            <a:off x="7620000" y="6583363"/>
            <a:ext cx="2809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8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58" name="Line 24"/>
          <p:cNvSpPr>
            <a:spLocks noChangeShapeType="1"/>
          </p:cNvSpPr>
          <p:nvPr/>
        </p:nvSpPr>
        <p:spPr bwMode="auto">
          <a:xfrm>
            <a:off x="390525" y="60960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59" name="Line 25"/>
          <p:cNvSpPr>
            <a:spLocks noChangeShapeType="1"/>
          </p:cNvSpPr>
          <p:nvPr/>
        </p:nvSpPr>
        <p:spPr bwMode="auto">
          <a:xfrm>
            <a:off x="390525" y="56388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60" name="Line 26"/>
          <p:cNvSpPr>
            <a:spLocks noChangeShapeType="1"/>
          </p:cNvSpPr>
          <p:nvPr/>
        </p:nvSpPr>
        <p:spPr bwMode="auto">
          <a:xfrm>
            <a:off x="390525" y="51816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61" name="Line 27"/>
          <p:cNvSpPr>
            <a:spLocks noChangeShapeType="1"/>
          </p:cNvSpPr>
          <p:nvPr/>
        </p:nvSpPr>
        <p:spPr bwMode="auto">
          <a:xfrm>
            <a:off x="390525" y="47244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62" name="Line 28"/>
          <p:cNvSpPr>
            <a:spLocks noChangeShapeType="1"/>
          </p:cNvSpPr>
          <p:nvPr/>
        </p:nvSpPr>
        <p:spPr bwMode="auto">
          <a:xfrm>
            <a:off x="390525" y="42672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63" name="Line 29"/>
          <p:cNvSpPr>
            <a:spLocks noChangeShapeType="1"/>
          </p:cNvSpPr>
          <p:nvPr/>
        </p:nvSpPr>
        <p:spPr bwMode="auto">
          <a:xfrm>
            <a:off x="390525" y="24384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64" name="Line 30"/>
          <p:cNvSpPr>
            <a:spLocks noChangeShapeType="1"/>
          </p:cNvSpPr>
          <p:nvPr/>
        </p:nvSpPr>
        <p:spPr bwMode="auto">
          <a:xfrm>
            <a:off x="390525" y="15240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65" name="Text Box 31"/>
          <p:cNvSpPr txBox="1">
            <a:spLocks noChangeArrowheads="1"/>
          </p:cNvSpPr>
          <p:nvPr/>
        </p:nvSpPr>
        <p:spPr bwMode="auto">
          <a:xfrm>
            <a:off x="28575" y="5943600"/>
            <a:ext cx="433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2,5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152400" y="5495925"/>
            <a:ext cx="2809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625" y="5029200"/>
            <a:ext cx="433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7,5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68" name="Text Box 34"/>
          <p:cNvSpPr txBox="1">
            <a:spLocks noChangeArrowheads="1"/>
          </p:cNvSpPr>
          <p:nvPr/>
        </p:nvSpPr>
        <p:spPr bwMode="auto">
          <a:xfrm>
            <a:off x="95250" y="4572000"/>
            <a:ext cx="3778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10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69" name="Text Box 35"/>
          <p:cNvSpPr txBox="1">
            <a:spLocks noChangeArrowheads="1"/>
          </p:cNvSpPr>
          <p:nvPr/>
        </p:nvSpPr>
        <p:spPr bwMode="auto">
          <a:xfrm>
            <a:off x="-57150" y="4114800"/>
            <a:ext cx="530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12,5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70" name="Text Box 36"/>
          <p:cNvSpPr txBox="1">
            <a:spLocks noChangeArrowheads="1"/>
          </p:cNvSpPr>
          <p:nvPr/>
        </p:nvSpPr>
        <p:spPr bwMode="auto">
          <a:xfrm>
            <a:off x="-57150" y="2286000"/>
            <a:ext cx="530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22,5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4371" name="Text Box 37"/>
          <p:cNvSpPr txBox="1">
            <a:spLocks noChangeArrowheads="1"/>
          </p:cNvSpPr>
          <p:nvPr/>
        </p:nvSpPr>
        <p:spPr bwMode="auto">
          <a:xfrm>
            <a:off x="-47625" y="1371600"/>
            <a:ext cx="530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27,5</a:t>
            </a:r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33830" name="Line 38"/>
          <p:cNvSpPr>
            <a:spLocks noChangeShapeType="1"/>
          </p:cNvSpPr>
          <p:nvPr/>
        </p:nvSpPr>
        <p:spPr bwMode="auto">
          <a:xfrm>
            <a:off x="1371600" y="4267200"/>
            <a:ext cx="914400" cy="914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831" name="Line 39"/>
          <p:cNvSpPr>
            <a:spLocks noChangeShapeType="1"/>
          </p:cNvSpPr>
          <p:nvPr/>
        </p:nvSpPr>
        <p:spPr bwMode="auto">
          <a:xfrm>
            <a:off x="2286000" y="5181600"/>
            <a:ext cx="91440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832" name="Line 40"/>
          <p:cNvSpPr>
            <a:spLocks noChangeShapeType="1"/>
          </p:cNvSpPr>
          <p:nvPr/>
        </p:nvSpPr>
        <p:spPr bwMode="auto">
          <a:xfrm flipV="1">
            <a:off x="3200400" y="1524000"/>
            <a:ext cx="914400" cy="4114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833" name="Line 41"/>
          <p:cNvSpPr>
            <a:spLocks noChangeShapeType="1"/>
          </p:cNvSpPr>
          <p:nvPr/>
        </p:nvSpPr>
        <p:spPr bwMode="auto">
          <a:xfrm>
            <a:off x="4114800" y="1524000"/>
            <a:ext cx="914400" cy="914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834" name="Line 42"/>
          <p:cNvSpPr>
            <a:spLocks noChangeShapeType="1"/>
          </p:cNvSpPr>
          <p:nvPr/>
        </p:nvSpPr>
        <p:spPr bwMode="auto">
          <a:xfrm>
            <a:off x="5029200" y="2438400"/>
            <a:ext cx="914400" cy="2286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835" name="Line 43"/>
          <p:cNvSpPr>
            <a:spLocks noChangeShapeType="1"/>
          </p:cNvSpPr>
          <p:nvPr/>
        </p:nvSpPr>
        <p:spPr bwMode="auto">
          <a:xfrm flipV="1">
            <a:off x="5943600" y="4267200"/>
            <a:ext cx="91440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836" name="Line 44"/>
          <p:cNvSpPr>
            <a:spLocks noChangeShapeType="1"/>
          </p:cNvSpPr>
          <p:nvPr/>
        </p:nvSpPr>
        <p:spPr bwMode="auto">
          <a:xfrm>
            <a:off x="6858000" y="4267200"/>
            <a:ext cx="914400" cy="1828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0" grpId="0" animBg="1"/>
      <p:bldP spid="33831" grpId="0" animBg="1"/>
      <p:bldP spid="33832" grpId="0" animBg="1"/>
      <p:bldP spid="33833" grpId="0" animBg="1"/>
      <p:bldP spid="33834" grpId="0" animBg="1"/>
      <p:bldP spid="33835" grpId="0" animBg="1"/>
      <p:bldP spid="338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4530725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Размах измерения:</a:t>
            </a:r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Мода измерения:</a:t>
            </a:r>
          </a:p>
          <a:p>
            <a:pPr eaLnBrk="1" hangingPunct="1"/>
            <a:endParaRPr lang="ru-RU" dirty="0" smtClean="0"/>
          </a:p>
          <a:p>
            <a:pPr eaLnBrk="1" hangingPunct="1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измерение:</a:t>
            </a:r>
          </a:p>
          <a:p>
            <a:pPr eaLnBrk="1" hangingPunct="1"/>
            <a:endParaRPr lang="ru-RU" dirty="0" smtClean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066800" y="1371600"/>
            <a:ext cx="37195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– 2 = 8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990600" y="2514600"/>
            <a:ext cx="129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42910" y="4929198"/>
            <a:ext cx="7712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(2*5 + 3*3 + 5*2 + 6*11 + 7*9 + 8*4 + 9*5 +10):40 = 5,89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77" grpId="0"/>
      <p:bldP spid="286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способ представления результатов измерения Вам оказался понятней?(табличный или графический)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способ представления результатов измерения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более нагляден?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Понравился ли Вам урок?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отметкой Вы бы оценили деятельность учителя  на уроке?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Какую оценку Вы поставите за урок себе?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19.7, 19.9, 19.14.</a:t>
            </a:r>
          </a:p>
          <a:p>
            <a:pPr eaLnBrk="1" hangingPunct="1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Выучить определения, подготовиться к самостоятельной работе.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549275"/>
            <a:ext cx="8496300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Используемые ресурсы:</a:t>
            </a:r>
          </a:p>
          <a:p>
            <a:pPr>
              <a:defRPr/>
            </a:pPr>
            <a:endParaRPr lang="ru-RU" sz="32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Мордкович А.Г., Алгебра. 9 класс. В 2 ч. Ч.1. Учебник для учащихся общеобразовательных учреждений.-М.:</a:t>
            </a:r>
            <a:r>
              <a:rPr lang="ru-RU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Мнемозина,2013.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Мордкович А.Г., Алгебра. 9 класс. В 2 ч. Ч.2. Задачник для учащихся общеобразовательных учреждений.-М.:</a:t>
            </a:r>
            <a:r>
              <a:rPr lang="ru-RU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Мнемозина,2013.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http://images.yandex.ru/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3BE92E-053A-4DAF-807A-838E9A200685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1365</Words>
  <Application>Microsoft Office PowerPoint</Application>
  <PresentationFormat>Экран (4:3)</PresentationFormat>
  <Paragraphs>375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Статистика: дизайн информации</vt:lpstr>
      <vt:lpstr>Д.з. № 19.5</vt:lpstr>
      <vt:lpstr>Д.з. № 19.6</vt:lpstr>
      <vt:lpstr>Всё ли задание вы смогли выполнить? Почему? Значит есть характеристики измерений, о которых мы ещё не знаем, но которые нужны при обработке больших массивов числовых значений.</vt:lpstr>
      <vt:lpstr>Тема урока: Статистика. Графическое представление информации.</vt:lpstr>
      <vt:lpstr>Слайд 6</vt:lpstr>
      <vt:lpstr>Диаграммы</vt:lpstr>
      <vt:lpstr>Причина кризиса в России</vt:lpstr>
      <vt:lpstr>График распределения.  </vt:lpstr>
      <vt:lpstr>Полигон частот.  </vt:lpstr>
      <vt:lpstr>Гистограммы.  </vt:lpstr>
      <vt:lpstr>Паспорт данных состоит из набора числовых характеристик: </vt:lpstr>
      <vt:lpstr>Паспорт данных по упорядоченному ряду.  </vt:lpstr>
      <vt:lpstr>Некоторые числовые характеристики по графику распределения.  </vt:lpstr>
      <vt:lpstr>Пример №3.</vt:lpstr>
      <vt:lpstr>Слайд 16</vt:lpstr>
      <vt:lpstr>Составьте таблицу и постройте полигоны распределения данных и частот в %.</vt:lpstr>
      <vt:lpstr>Слайд 18</vt:lpstr>
      <vt:lpstr>Слайд 19</vt:lpstr>
      <vt:lpstr>Слайд 20</vt:lpstr>
      <vt:lpstr>Рефлексия деятельности</vt:lpstr>
      <vt:lpstr>Домашнее задание:</vt:lpstr>
      <vt:lpstr>Слайд 23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Статистика: дизайн информации</dc:title>
  <dc:creator>Admin</dc:creator>
  <cp:lastModifiedBy>Admin</cp:lastModifiedBy>
  <cp:revision>36</cp:revision>
  <dcterms:created xsi:type="dcterms:W3CDTF">2016-09-24T17:48:27Z</dcterms:created>
  <dcterms:modified xsi:type="dcterms:W3CDTF">2016-09-27T08:13:14Z</dcterms:modified>
</cp:coreProperties>
</file>